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8" r:id="rId2"/>
    <p:sldId id="260" r:id="rId3"/>
    <p:sldId id="261" r:id="rId4"/>
    <p:sldId id="262" r:id="rId5"/>
    <p:sldId id="263" r:id="rId6"/>
    <p:sldId id="264" r:id="rId7"/>
    <p:sldId id="265" r:id="rId8"/>
    <p:sldId id="320" r:id="rId9"/>
    <p:sldId id="321" r:id="rId10"/>
    <p:sldId id="322" r:id="rId11"/>
    <p:sldId id="323" r:id="rId12"/>
    <p:sldId id="266" r:id="rId13"/>
    <p:sldId id="324" r:id="rId14"/>
    <p:sldId id="267" r:id="rId15"/>
    <p:sldId id="268" r:id="rId16"/>
    <p:sldId id="269" r:id="rId17"/>
    <p:sldId id="270" r:id="rId18"/>
    <p:sldId id="318" r:id="rId19"/>
    <p:sldId id="271" r:id="rId20"/>
    <p:sldId id="272" r:id="rId21"/>
    <p:sldId id="273" r:id="rId22"/>
    <p:sldId id="274" r:id="rId23"/>
    <p:sldId id="278" r:id="rId24"/>
    <p:sldId id="279" r:id="rId25"/>
    <p:sldId id="280" r:id="rId26"/>
    <p:sldId id="281" r:id="rId27"/>
    <p:sldId id="282" r:id="rId28"/>
    <p:sldId id="283" r:id="rId29"/>
    <p:sldId id="284" r:id="rId30"/>
    <p:sldId id="285" r:id="rId31"/>
    <p:sldId id="286" r:id="rId32"/>
    <p:sldId id="319" r:id="rId33"/>
    <p:sldId id="288" r:id="rId34"/>
    <p:sldId id="289" r:id="rId35"/>
    <p:sldId id="290" r:id="rId36"/>
    <p:sldId id="291" r:id="rId37"/>
    <p:sldId id="292" r:id="rId38"/>
    <p:sldId id="299" r:id="rId39"/>
    <p:sldId id="296" r:id="rId40"/>
    <p:sldId id="293" r:id="rId41"/>
    <p:sldId id="294" r:id="rId42"/>
    <p:sldId id="295" r:id="rId43"/>
    <p:sldId id="297" r:id="rId44"/>
    <p:sldId id="298" r:id="rId45"/>
    <p:sldId id="301" r:id="rId46"/>
    <p:sldId id="307" r:id="rId47"/>
    <p:sldId id="308" r:id="rId48"/>
    <p:sldId id="309" r:id="rId49"/>
    <p:sldId id="311" r:id="rId50"/>
    <p:sldId id="312" r:id="rId51"/>
    <p:sldId id="313" r:id="rId52"/>
    <p:sldId id="314"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559" autoAdjust="0"/>
  </p:normalViewPr>
  <p:slideViewPr>
    <p:cSldViewPr>
      <p:cViewPr>
        <p:scale>
          <a:sx n="75" d="100"/>
          <a:sy n="75" d="100"/>
        </p:scale>
        <p:origin x="-123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B1762B-458C-45C1-A879-AD1857A59F5A}" type="datetimeFigureOut">
              <a:rPr lang="en-US" smtClean="0"/>
              <a:pPr/>
              <a:t>3/21/2018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469440-55E4-4BE9-B3C5-948ABD95A80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469440-55E4-4BE9-B3C5-948ABD95A803}" type="slidenum">
              <a:rPr lang="en-US" smtClean="0"/>
              <a:pPr/>
              <a:t>31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469440-55E4-4BE9-B3C5-948ABD95A803}" type="slidenum">
              <a:rPr lang="en-US" smtClean="0"/>
              <a:pPr/>
              <a:t>40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469440-55E4-4BE9-B3C5-948ABD95A803}" type="slidenum">
              <a:rPr lang="en-US" smtClean="0"/>
              <a:pPr/>
              <a:t>41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469440-55E4-4BE9-B3C5-948ABD95A803}" type="slidenum">
              <a:rPr lang="en-US" smtClean="0"/>
              <a:pPr/>
              <a:t>42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469440-55E4-4BE9-B3C5-948ABD95A803}" type="slidenum">
              <a:rPr lang="en-US" smtClean="0"/>
              <a:pPr/>
              <a:t>43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469440-55E4-4BE9-B3C5-948ABD95A803}" type="slidenum">
              <a:rPr lang="en-US" smtClean="0"/>
              <a:pPr/>
              <a:t>44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469440-55E4-4BE9-B3C5-948ABD95A803}" type="slidenum">
              <a:rPr lang="en-US" smtClean="0"/>
              <a:pPr/>
              <a:t>45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469440-55E4-4BE9-B3C5-948ABD95A803}" type="slidenum">
              <a:rPr lang="en-US" smtClean="0"/>
              <a:pPr/>
              <a:t>46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469440-55E4-4BE9-B3C5-948ABD95A803}" type="slidenum">
              <a:rPr lang="en-US" smtClean="0"/>
              <a:pPr/>
              <a:t>47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469440-55E4-4BE9-B3C5-948ABD95A803}" type="slidenum">
              <a:rPr lang="en-US" smtClean="0"/>
              <a:pPr/>
              <a:t>48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469440-55E4-4BE9-B3C5-948ABD95A803}" type="slidenum">
              <a:rPr lang="en-US" smtClean="0"/>
              <a:pPr/>
              <a:t>49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469440-55E4-4BE9-B3C5-948ABD95A803}" type="slidenum">
              <a:rPr lang="en-US" smtClean="0"/>
              <a:pPr/>
              <a:t>32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469440-55E4-4BE9-B3C5-948ABD95A803}" type="slidenum">
              <a:rPr lang="en-US" smtClean="0"/>
              <a:pPr/>
              <a:t>50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469440-55E4-4BE9-B3C5-948ABD95A803}" type="slidenum">
              <a:rPr lang="en-US" smtClean="0"/>
              <a:pPr/>
              <a:t>51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469440-55E4-4BE9-B3C5-948ABD95A803}" type="slidenum">
              <a:rPr lang="en-US" smtClean="0"/>
              <a:pPr/>
              <a:t>52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469440-55E4-4BE9-B3C5-948ABD95A803}" type="slidenum">
              <a:rPr lang="en-US" smtClean="0"/>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469440-55E4-4BE9-B3C5-948ABD95A803}" type="slidenum">
              <a:rPr lang="en-US" smtClean="0"/>
              <a:pPr/>
              <a:t>34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469440-55E4-4BE9-B3C5-948ABD95A803}" type="slidenum">
              <a:rPr lang="en-US" smtClean="0"/>
              <a:pPr/>
              <a:t>35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469440-55E4-4BE9-B3C5-948ABD95A803}" type="slidenum">
              <a:rPr lang="en-US" smtClean="0"/>
              <a:pPr/>
              <a:t>36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469440-55E4-4BE9-B3C5-948ABD95A803}" type="slidenum">
              <a:rPr lang="en-US" smtClean="0"/>
              <a:pPr/>
              <a:t>37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469440-55E4-4BE9-B3C5-948ABD95A803}" type="slidenum">
              <a:rPr lang="en-US" smtClean="0"/>
              <a:pPr/>
              <a:t>38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469440-55E4-4BE9-B3C5-948ABD95A803}" type="slidenum">
              <a:rPr lang="en-US" smtClean="0"/>
              <a:pPr/>
              <a:t>39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7DB87DA4-802F-4794-98B6-B1CC89BD6820}" type="datetimeFigureOut">
              <a:rPr lang="en-US" smtClean="0"/>
              <a:pPr/>
              <a:t>3/21/2018</a:t>
            </a:fld>
            <a:endParaRPr lang="en-US"/>
          </a:p>
        </p:txBody>
      </p:sp>
      <p:sp>
        <p:nvSpPr>
          <p:cNvPr id="16" name="Slide Number Placeholder 15"/>
          <p:cNvSpPr>
            <a:spLocks noGrp="1"/>
          </p:cNvSpPr>
          <p:nvPr>
            <p:ph type="sldNum" sz="quarter" idx="11"/>
          </p:nvPr>
        </p:nvSpPr>
        <p:spPr/>
        <p:txBody>
          <a:bodyPr/>
          <a:lstStyle/>
          <a:p>
            <a:fld id="{D8577017-ADC0-4804-A36D-7537AE4323C8}"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B87DA4-802F-4794-98B6-B1CC89BD6820}" type="datetimeFigureOut">
              <a:rPr lang="en-US" smtClean="0"/>
              <a:pPr/>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77017-ADC0-4804-A36D-7537AE4323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B87DA4-802F-4794-98B6-B1CC89BD6820}" type="datetimeFigureOut">
              <a:rPr lang="en-US" smtClean="0"/>
              <a:pPr/>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77017-ADC0-4804-A36D-7537AE4323C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7DB87DA4-802F-4794-98B6-B1CC89BD6820}" type="datetimeFigureOut">
              <a:rPr lang="en-US" smtClean="0"/>
              <a:pPr/>
              <a:t>3/21/2018</a:t>
            </a:fld>
            <a:endParaRPr lang="en-US"/>
          </a:p>
        </p:txBody>
      </p:sp>
      <p:sp>
        <p:nvSpPr>
          <p:cNvPr id="15" name="Slide Number Placeholder 14"/>
          <p:cNvSpPr>
            <a:spLocks noGrp="1"/>
          </p:cNvSpPr>
          <p:nvPr>
            <p:ph type="sldNum" sz="quarter" idx="15"/>
          </p:nvPr>
        </p:nvSpPr>
        <p:spPr/>
        <p:txBody>
          <a:bodyPr/>
          <a:lstStyle>
            <a:lvl1pPr algn="ctr">
              <a:defRPr/>
            </a:lvl1pPr>
          </a:lstStyle>
          <a:p>
            <a:fld id="{D8577017-ADC0-4804-A36D-7537AE4323C8}"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DB87DA4-802F-4794-98B6-B1CC89BD6820}" type="datetimeFigureOut">
              <a:rPr lang="en-US" smtClean="0"/>
              <a:pPr/>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77017-ADC0-4804-A36D-7537AE4323C8}"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DB87DA4-802F-4794-98B6-B1CC89BD6820}" type="datetimeFigureOut">
              <a:rPr lang="en-US" smtClean="0"/>
              <a:pPr/>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77017-ADC0-4804-A36D-7537AE4323C8}"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8577017-ADC0-4804-A36D-7537AE4323C8}"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7DB87DA4-802F-4794-98B6-B1CC89BD6820}" type="datetimeFigureOut">
              <a:rPr lang="en-US" smtClean="0"/>
              <a:pPr/>
              <a:t>3/21/2018</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DB87DA4-802F-4794-98B6-B1CC89BD6820}" type="datetimeFigureOut">
              <a:rPr lang="en-US" smtClean="0"/>
              <a:pPr/>
              <a:t>3/21/2018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577017-ADC0-4804-A36D-7537AE4323C8}"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B87DA4-802F-4794-98B6-B1CC89BD6820}" type="datetimeFigureOut">
              <a:rPr lang="en-US" smtClean="0"/>
              <a:pPr/>
              <a:t>3/21/2018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577017-ADC0-4804-A36D-7537AE4323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7DB87DA4-802F-4794-98B6-B1CC89BD6820}" type="datetimeFigureOut">
              <a:rPr lang="en-US" smtClean="0"/>
              <a:pPr/>
              <a:t>3/21/2018</a:t>
            </a:fld>
            <a:endParaRPr lang="en-US"/>
          </a:p>
        </p:txBody>
      </p:sp>
      <p:sp>
        <p:nvSpPr>
          <p:cNvPr id="9" name="Slide Number Placeholder 8"/>
          <p:cNvSpPr>
            <a:spLocks noGrp="1"/>
          </p:cNvSpPr>
          <p:nvPr>
            <p:ph type="sldNum" sz="quarter" idx="15"/>
          </p:nvPr>
        </p:nvSpPr>
        <p:spPr/>
        <p:txBody>
          <a:bodyPr/>
          <a:lstStyle/>
          <a:p>
            <a:fld id="{D8577017-ADC0-4804-A36D-7537AE4323C8}"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7DB87DA4-802F-4794-98B6-B1CC89BD6820}" type="datetimeFigureOut">
              <a:rPr lang="en-US" smtClean="0"/>
              <a:pPr/>
              <a:t>3/21/2018</a:t>
            </a:fld>
            <a:endParaRPr lang="en-US"/>
          </a:p>
        </p:txBody>
      </p:sp>
      <p:sp>
        <p:nvSpPr>
          <p:cNvPr id="9" name="Slide Number Placeholder 8"/>
          <p:cNvSpPr>
            <a:spLocks noGrp="1"/>
          </p:cNvSpPr>
          <p:nvPr>
            <p:ph type="sldNum" sz="quarter" idx="11"/>
          </p:nvPr>
        </p:nvSpPr>
        <p:spPr/>
        <p:txBody>
          <a:bodyPr/>
          <a:lstStyle/>
          <a:p>
            <a:fld id="{D8577017-ADC0-4804-A36D-7537AE4323C8}"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DB87DA4-802F-4794-98B6-B1CC89BD6820}" type="datetimeFigureOut">
              <a:rPr lang="en-US" smtClean="0"/>
              <a:pPr/>
              <a:t>3/21/2018</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8577017-ADC0-4804-A36D-7537AE4323C8}"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629400" y="3572470"/>
            <a:ext cx="1805302" cy="923330"/>
          </a:xfrm>
          <a:prstGeom prst="rect">
            <a:avLst/>
          </a:prstGeom>
          <a:noFill/>
        </p:spPr>
        <p:txBody>
          <a:bodyPr wrap="none" lIns="91440" tIns="45720" rIns="91440" bIns="45720">
            <a:prstTxWarp prst="textCanUp">
              <a:avLst/>
            </a:prstTxWarp>
            <a:spAutoFit/>
          </a:bodyPr>
          <a:lstStyle/>
          <a:p>
            <a:pPr algn="ctr"/>
            <a:r>
              <a:rPr lang="ar-SA"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3">
                      <a:satMod val="175000"/>
                      <a:alpha val="40000"/>
                    </a:schemeClr>
                  </a:glow>
                  <a:outerShdw blurRad="55000" dist="50800" dir="5400000" algn="tl">
                    <a:srgbClr val="000000">
                      <a:alpha val="33000"/>
                    </a:srgbClr>
                  </a:outerShdw>
                  <a:reflection blurRad="6350" stA="55000" endA="50" endPos="85000" dist="60007" dir="5400000" sy="-100000" algn="bl" rotWithShape="0"/>
                </a:effectLst>
              </a:rPr>
              <a:t>أسبوع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3">
                    <a:satMod val="175000"/>
                    <a:alpha val="40000"/>
                  </a:schemeClr>
                </a:glow>
                <a:outerShdw blurRad="55000" dist="50800" dir="5400000" algn="tl">
                  <a:srgbClr val="000000">
                    <a:alpha val="33000"/>
                  </a:srgbClr>
                </a:outerShdw>
                <a:reflection blurRad="6350" stA="55000" endA="50" endPos="85000" dist="60007" dir="5400000" sy="-100000" algn="bl" rotWithShape="0"/>
              </a:effectLst>
            </a:endParaRPr>
          </a:p>
        </p:txBody>
      </p:sp>
      <p:sp>
        <p:nvSpPr>
          <p:cNvPr id="7" name="Rectangle 6"/>
          <p:cNvSpPr/>
          <p:nvPr/>
        </p:nvSpPr>
        <p:spPr>
          <a:xfrm>
            <a:off x="685800" y="3572470"/>
            <a:ext cx="1805302" cy="923330"/>
          </a:xfrm>
          <a:prstGeom prst="rect">
            <a:avLst/>
          </a:prstGeom>
          <a:noFill/>
        </p:spPr>
        <p:txBody>
          <a:bodyPr wrap="none" lIns="91440" tIns="45720" rIns="91440" bIns="45720">
            <a:prstTxWarp prst="textCanUp">
              <a:avLst/>
            </a:prstTxWarp>
            <a:spAutoFit/>
          </a:bodyPr>
          <a:lstStyle/>
          <a:p>
            <a:pPr algn="ctr"/>
            <a:r>
              <a:rPr lang="ar-SA"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3">
                      <a:satMod val="175000"/>
                      <a:alpha val="40000"/>
                    </a:schemeClr>
                  </a:glow>
                  <a:outerShdw blurRad="55000" dist="50800" dir="5400000" algn="tl">
                    <a:srgbClr val="000000">
                      <a:alpha val="33000"/>
                    </a:srgbClr>
                  </a:outerShdw>
                  <a:reflection blurRad="6350" stA="55000" endA="50" endPos="85000" dist="60007" dir="5400000" sy="-100000" algn="bl" rotWithShape="0"/>
                </a:effectLst>
              </a:rPr>
              <a:t>ال</a:t>
            </a:r>
            <a:r>
              <a:rPr lang="ar-EG"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3">
                      <a:satMod val="175000"/>
                      <a:alpha val="40000"/>
                    </a:schemeClr>
                  </a:glow>
                  <a:outerShdw blurRad="55000" dist="50800" dir="5400000" algn="tl">
                    <a:srgbClr val="000000">
                      <a:alpha val="33000"/>
                    </a:srgbClr>
                  </a:outerShdw>
                  <a:reflection blurRad="6350" stA="55000" endA="50" endPos="85000" dist="60007" dir="5400000" sy="-100000" algn="bl" rotWithShape="0"/>
                </a:effectLst>
              </a:rPr>
              <a:t>آ</a:t>
            </a:r>
            <a:r>
              <a:rPr lang="ar-SA"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3">
                      <a:satMod val="175000"/>
                      <a:alpha val="40000"/>
                    </a:schemeClr>
                  </a:glow>
                  <a:outerShdw blurRad="55000" dist="50800" dir="5400000" algn="tl">
                    <a:srgbClr val="000000">
                      <a:alpha val="33000"/>
                    </a:srgbClr>
                  </a:outerShdw>
                  <a:reflection blurRad="6350" stA="55000" endA="50" endPos="85000" dist="60007" dir="5400000" sy="-100000" algn="bl" rotWithShape="0"/>
                </a:effectLst>
              </a:rPr>
              <a:t>لام</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3">
                    <a:satMod val="175000"/>
                    <a:alpha val="40000"/>
                  </a:schemeClr>
                </a:glow>
                <a:outerShdw blurRad="55000" dist="50800" dir="5400000" algn="tl">
                  <a:srgbClr val="000000">
                    <a:alpha val="33000"/>
                  </a:srgbClr>
                </a:outerShdw>
                <a:reflection blurRad="6350" stA="55000" endA="50" endPos="85000" dist="60007" dir="5400000" sy="-100000" algn="bl" rotWithShape="0"/>
              </a:effectLst>
            </a:endParaRPr>
          </a:p>
        </p:txBody>
      </p:sp>
      <p:sp>
        <p:nvSpPr>
          <p:cNvPr id="10" name="Rectangle 9"/>
          <p:cNvSpPr/>
          <p:nvPr/>
        </p:nvSpPr>
        <p:spPr>
          <a:xfrm>
            <a:off x="2819400" y="5257800"/>
            <a:ext cx="3844322" cy="1200329"/>
          </a:xfrm>
          <a:prstGeom prst="rect">
            <a:avLst/>
          </a:prstGeom>
          <a:noFill/>
        </p:spPr>
        <p:txBody>
          <a:bodyPr wrap="none" lIns="91440" tIns="45720" rIns="91440" bIns="45720">
            <a:spAutoFit/>
          </a:bodyPr>
          <a:lstStyle/>
          <a:p>
            <a:pPr algn="ctr"/>
            <a:r>
              <a:rPr lang="ar-EG" sz="7200" b="1" cap="none" spc="0" dirty="0" smtClean="0">
                <a:ln w="31550" cmpd="sng">
                  <a:solidFill>
                    <a:srgbClr val="92D050"/>
                  </a:solidFill>
                  <a:prstDash val="solid"/>
                </a:ln>
                <a:solidFill>
                  <a:srgbClr val="FF0000"/>
                </a:solidFill>
                <a:effectLst>
                  <a:glow rad="228600">
                    <a:schemeClr val="accent4">
                      <a:satMod val="175000"/>
                      <a:alpha val="40000"/>
                    </a:schemeClr>
                  </a:glow>
                  <a:outerShdw blurRad="60007" dist="310007" dir="7680000" sy="30000" kx="1300200" algn="ctr" rotWithShape="0">
                    <a:prstClr val="black">
                      <a:alpha val="32000"/>
                    </a:prstClr>
                  </a:outerShdw>
                </a:effectLst>
              </a:rPr>
              <a:t>أسبوع الحب</a:t>
            </a:r>
            <a:endParaRPr lang="en-US" sz="7200" b="1" cap="none" spc="0" dirty="0">
              <a:ln w="31550" cmpd="sng">
                <a:solidFill>
                  <a:srgbClr val="92D050"/>
                </a:solidFill>
                <a:prstDash val="solid"/>
              </a:ln>
              <a:solidFill>
                <a:srgbClr val="FF0000"/>
              </a:solidFill>
              <a:effectLst>
                <a:glow rad="228600">
                  <a:schemeClr val="accent4">
                    <a:satMod val="175000"/>
                    <a:alpha val="40000"/>
                  </a:schemeClr>
                </a:glow>
                <a:outerShdw blurRad="60007" dist="310007" dir="7680000" sy="30000" kx="1300200" algn="ctr" rotWithShape="0">
                  <a:prstClr val="black">
                    <a:alpha val="32000"/>
                  </a:prstClr>
                </a:outerShdw>
              </a:effectLst>
            </a:endParaRPr>
          </a:p>
        </p:txBody>
      </p:sp>
      <p:pic>
        <p:nvPicPr>
          <p:cNvPr id="11" name="Picture 10" descr="jesuspaincopy.jpg"/>
          <p:cNvPicPr>
            <a:picLocks noChangeAspect="1"/>
          </p:cNvPicPr>
          <p:nvPr/>
        </p:nvPicPr>
        <p:blipFill>
          <a:blip r:embed="rId2" cstate="print"/>
          <a:stretch>
            <a:fillRect/>
          </a:stretch>
        </p:blipFill>
        <p:spPr>
          <a:xfrm>
            <a:off x="2667000" y="0"/>
            <a:ext cx="4038600" cy="5410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371600"/>
            <a:ext cx="8458200" cy="5334000"/>
          </a:xfrm>
        </p:spPr>
        <p:txBody>
          <a:bodyPr>
            <a:normAutofit lnSpcReduction="10000"/>
          </a:bodyPr>
          <a:lstStyle/>
          <a:p>
            <a:pPr algn="r">
              <a:buNone/>
            </a:pPr>
            <a:r>
              <a:rPr lang="ar-SA" sz="2800" b="1" dirty="0" smtClean="0"/>
              <a:t>1-اقدس ايام السنة و اكثرها روحانية و هو اهم فصل فى قصة الفداء </a:t>
            </a:r>
          </a:p>
          <a:p>
            <a:pPr algn="r">
              <a:buNone/>
            </a:pPr>
            <a:r>
              <a:rPr lang="ar-SA" sz="2800" b="1" dirty="0" smtClean="0"/>
              <a:t>2- كان هذا الاسبوع مكرسا كلة للعبادة و يجتمع الناس فى الكنائس للصلاة</a:t>
            </a:r>
          </a:p>
          <a:p>
            <a:pPr algn="r">
              <a:buNone/>
            </a:pPr>
            <a:r>
              <a:rPr lang="ar-SA" sz="2800" b="1" dirty="0" smtClean="0"/>
              <a:t>3- الملوك المسحيين كانوا يمنحون اجازة طول الاسبوع للصلاة حتى العبيد كانوا يمنحون اجازة</a:t>
            </a:r>
          </a:p>
          <a:p>
            <a:pPr algn="r">
              <a:buNone/>
            </a:pPr>
            <a:r>
              <a:rPr lang="ar-SA" sz="2800" b="1" dirty="0" smtClean="0"/>
              <a:t>4-سمى بأسبوع البصخة التى تعنى العبور او الفصح لان المسيح هو فصحنا (لان فصحنا ايضا المسيح قد ذبح لاجلنا) ( اكو 5 : 7 )</a:t>
            </a:r>
          </a:p>
          <a:p>
            <a:pPr algn="r">
              <a:buNone/>
            </a:pPr>
            <a:r>
              <a:rPr lang="ar-SA" sz="2800" b="1" dirty="0" smtClean="0"/>
              <a:t>5- اسبوع الالام يقع بين عيدين سيدى كبير ( احد الشعانيين و احد القيامة )علشان كدةهو اسبوع مفرح روحيا بمعنى ان الام السيد المسيح هى سر افراحنا </a:t>
            </a:r>
          </a:p>
          <a:p>
            <a:pPr algn="r">
              <a:buNone/>
            </a:pPr>
            <a:r>
              <a:rPr lang="ar-SA" dirty="0" smtClean="0"/>
              <a:t>6</a:t>
            </a:r>
            <a:r>
              <a:rPr lang="ar-SA" b="1" dirty="0" smtClean="0"/>
              <a:t>- القديس مارمرقس لة الفضل فى ترتيب اسبوع الالام و معرفتنا لاحداثة لانة هو الوحيد الذى رتب لنا احداث الاسبوع يوم بيوم</a:t>
            </a:r>
            <a:endParaRPr lang="en-US" b="1" dirty="0"/>
          </a:p>
        </p:txBody>
      </p:sp>
      <p:sp>
        <p:nvSpPr>
          <p:cNvPr id="2" name="Title 1"/>
          <p:cNvSpPr>
            <a:spLocks noGrp="1"/>
          </p:cNvSpPr>
          <p:nvPr>
            <p:ph type="title"/>
          </p:nvPr>
        </p:nvSpPr>
        <p:spPr/>
        <p:txBody>
          <a:bodyPr>
            <a:noAutofit/>
          </a:bodyPr>
          <a:lstStyle/>
          <a:p>
            <a:pPr algn="ctr"/>
            <a:r>
              <a:rPr lang="ar-SA" sz="8000" b="1" dirty="0" smtClean="0">
                <a:solidFill>
                  <a:srgbClr val="7030A0"/>
                </a:solidFill>
                <a:latin typeface="Arial" pitchFamily="34" charset="0"/>
                <a:cs typeface="Arial" pitchFamily="34" charset="0"/>
              </a:rPr>
              <a:t>اسبوع الآلآم</a:t>
            </a:r>
            <a:endParaRPr lang="en-US" sz="8000" b="1" dirty="0">
              <a:solidFill>
                <a:srgbClr val="7030A0"/>
              </a:solidFill>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458200" cy="5334000"/>
          </a:xfrm>
        </p:spPr>
        <p:txBody>
          <a:bodyPr>
            <a:noAutofit/>
          </a:bodyPr>
          <a:lstStyle/>
          <a:p>
            <a:pPr algn="r">
              <a:buNone/>
            </a:pPr>
            <a:r>
              <a:rPr lang="ar-SA" sz="3200" b="1" dirty="0" smtClean="0">
                <a:solidFill>
                  <a:srgbClr val="7030A0"/>
                </a:solidFill>
              </a:rPr>
              <a:t>1</a:t>
            </a:r>
            <a:r>
              <a:rPr lang="ar-SA" sz="3200" b="1" dirty="0" smtClean="0">
                <a:solidFill>
                  <a:schemeClr val="tx1">
                    <a:lumMod val="95000"/>
                  </a:schemeClr>
                </a:solidFill>
              </a:rPr>
              <a:t>- شعبية المسيح أثارت حسد اليهود </a:t>
            </a:r>
          </a:p>
          <a:p>
            <a:pPr algn="r">
              <a:buNone/>
            </a:pPr>
            <a:r>
              <a:rPr lang="ar-SA" sz="3200" b="1" dirty="0" smtClean="0">
                <a:solidFill>
                  <a:schemeClr val="tx1">
                    <a:lumMod val="95000"/>
                  </a:schemeClr>
                </a:solidFill>
              </a:rPr>
              <a:t>2- اقام لعازر يوم السبت</a:t>
            </a:r>
          </a:p>
          <a:p>
            <a:pPr algn="r">
              <a:buNone/>
            </a:pPr>
            <a:r>
              <a:rPr lang="ar-SA" sz="3200" b="1" dirty="0" smtClean="0">
                <a:solidFill>
                  <a:schemeClr val="tx1">
                    <a:lumMod val="95000"/>
                  </a:schemeClr>
                </a:solidFill>
              </a:rPr>
              <a:t>3-فتح عينى المولود اعمى </a:t>
            </a:r>
          </a:p>
          <a:p>
            <a:pPr algn="r">
              <a:buNone/>
            </a:pPr>
            <a:r>
              <a:rPr lang="ar-SA" sz="3200" b="1" dirty="0" smtClean="0">
                <a:solidFill>
                  <a:schemeClr val="tx1">
                    <a:lumMod val="95000"/>
                  </a:schemeClr>
                </a:solidFill>
              </a:rPr>
              <a:t>4-بدأت المؤامرة و تم عمل مجمع من اجل المسيح</a:t>
            </a:r>
          </a:p>
          <a:p>
            <a:pPr algn="r">
              <a:buNone/>
            </a:pPr>
            <a:r>
              <a:rPr lang="ar-EG" sz="3200" b="1" dirty="0" smtClean="0">
                <a:solidFill>
                  <a:schemeClr val="tx1">
                    <a:lumMod val="95000"/>
                  </a:schemeClr>
                </a:solidFill>
              </a:rPr>
              <a:t>فَجَمَعَ رُؤَسَاءُ الْكَهَنَةِ وَالْفَرِّيسِيُّونَ مَجْمَعًا وَقَالُوا: «مَاذَا نَصْنَعُ؟ فَإِنَّ هذَا الإِنْسَانَ يَعْمَلُ آيَاتٍ كَثِيرَةً.إِنْ تَرَكْنَاهُ هكَذَا يُؤْمِنُ الْجَمِيعُ بِهِ، فَيَأْتِي الرُّومَانِيُّونَ وَيَأْخُذُونَ مَوْضِعَنَا وَأُمَّتَنَا». فَقَالَ لَهُمْ وَاحِدٌ مِنْهُمْ، وَهُوَ </a:t>
            </a:r>
            <a:r>
              <a:rPr lang="ar-EG" sz="3200" b="1" dirty="0" smtClean="0">
                <a:solidFill>
                  <a:srgbClr val="FF0000"/>
                </a:solidFill>
              </a:rPr>
              <a:t>قَيَافَا</a:t>
            </a:r>
            <a:r>
              <a:rPr lang="ar-EG" sz="3200" b="1" dirty="0" smtClean="0">
                <a:solidFill>
                  <a:schemeClr val="tx1">
                    <a:lumMod val="95000"/>
                  </a:schemeClr>
                </a:solidFill>
              </a:rPr>
              <a:t>، كَانَ رَئِيسًا لِلْكَهَنَةِ فِي تِلْكَ السَّنَةِ: «أَنْتُمْ لَسْتُمْ تَعْرِفُونَ شَيْئًا،وَلاَ تُفَكِّرُونَ أَنَّهُ خَيْرٌ لَنَا أَنْ يَمُوتَ إِنْسَانٌ وَاحِدٌ عَنِ الشَّعْبِ وَلاَ تَهْلِكَ الأُمَّةُ كُلُّهَا!».</a:t>
            </a:r>
            <a:r>
              <a:rPr lang="ar-SA" sz="3200" b="1" dirty="0" smtClean="0">
                <a:solidFill>
                  <a:schemeClr val="tx1">
                    <a:lumMod val="95000"/>
                  </a:schemeClr>
                </a:solidFill>
              </a:rPr>
              <a:t>     يوحنا 11 ( 46</a:t>
            </a:r>
            <a:endParaRPr lang="en-US" sz="3200" b="1" dirty="0">
              <a:solidFill>
                <a:schemeClr val="tx1">
                  <a:lumMod val="95000"/>
                </a:schemeClr>
              </a:solidFill>
            </a:endParaRPr>
          </a:p>
        </p:txBody>
      </p:sp>
      <p:sp>
        <p:nvSpPr>
          <p:cNvPr id="3" name="Title 2"/>
          <p:cNvSpPr>
            <a:spLocks noGrp="1"/>
          </p:cNvSpPr>
          <p:nvPr>
            <p:ph type="title"/>
          </p:nvPr>
        </p:nvSpPr>
        <p:spPr/>
        <p:txBody>
          <a:bodyPr>
            <a:normAutofit/>
          </a:bodyPr>
          <a:lstStyle/>
          <a:p>
            <a:pPr algn="ctr"/>
            <a:r>
              <a:rPr lang="ar-SA" sz="7200" b="1" dirty="0" smtClean="0">
                <a:solidFill>
                  <a:schemeClr val="accent6">
                    <a:lumMod val="40000"/>
                    <a:lumOff val="60000"/>
                  </a:schemeClr>
                </a:solidFill>
              </a:rPr>
              <a:t>كيف بدأ اسبوع الآلآم</a:t>
            </a:r>
            <a:endParaRPr lang="en-US" sz="7200" b="1" dirty="0">
              <a:solidFill>
                <a:schemeClr val="accent6">
                  <a:lumMod val="40000"/>
                  <a:lumOff val="6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19026647">
            <a:off x="243989" y="510976"/>
            <a:ext cx="1900530" cy="1015663"/>
          </a:xfrm>
          <a:prstGeom prst="rect">
            <a:avLst/>
          </a:prstGeom>
          <a:noFill/>
        </p:spPr>
        <p:txBody>
          <a:bodyPr wrap="square" rtlCol="0">
            <a:spAutoFit/>
          </a:bodyPr>
          <a:lstStyle/>
          <a:p>
            <a:pPr algn="justLow" rtl="1"/>
            <a:r>
              <a:rPr lang="ar-EG" sz="6000" b="1" dirty="0" smtClean="0">
                <a:solidFill>
                  <a:srgbClr val="FF0000"/>
                </a:solidFill>
              </a:rPr>
              <a:t>صباحاً </a:t>
            </a:r>
            <a:endParaRPr lang="en-US" sz="6000" b="1" dirty="0">
              <a:solidFill>
                <a:srgbClr val="FF0000"/>
              </a:solidFill>
            </a:endParaRPr>
          </a:p>
        </p:txBody>
      </p:sp>
      <p:sp>
        <p:nvSpPr>
          <p:cNvPr id="5" name="Rectangle 4"/>
          <p:cNvSpPr/>
          <p:nvPr/>
        </p:nvSpPr>
        <p:spPr>
          <a:xfrm>
            <a:off x="3429000" y="381000"/>
            <a:ext cx="5410200" cy="92333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EG" sz="5400" b="1" cap="none" spc="0" dirty="0" smtClean="0">
                <a:ln/>
                <a:solidFill>
                  <a:schemeClr val="accent3"/>
                </a:solidFill>
                <a:effectLst/>
              </a:rPr>
              <a:t>يوم السبت </a:t>
            </a:r>
            <a:r>
              <a:rPr lang="ar-EG" sz="5400" b="1" dirty="0" smtClean="0">
                <a:ln/>
                <a:solidFill>
                  <a:schemeClr val="accent3"/>
                </a:solidFill>
              </a:rPr>
              <a:t>9 نيسان </a:t>
            </a:r>
            <a:r>
              <a:rPr lang="ar-EG" sz="5400" b="1" cap="none" spc="0" dirty="0" smtClean="0">
                <a:ln/>
                <a:solidFill>
                  <a:schemeClr val="accent3"/>
                </a:solidFill>
                <a:effectLst/>
              </a:rPr>
              <a:t> :</a:t>
            </a:r>
            <a:endParaRPr lang="en-US" sz="5400" b="1" cap="none" spc="0" dirty="0">
              <a:ln/>
              <a:solidFill>
                <a:schemeClr val="accent3"/>
              </a:solidFill>
              <a:effectLst/>
            </a:endParaRPr>
          </a:p>
        </p:txBody>
      </p:sp>
      <p:pic>
        <p:nvPicPr>
          <p:cNvPr id="6147" name="Picture 3" descr="D:\photos\All Bible\Classics\lazarus.jpg"/>
          <p:cNvPicPr>
            <a:picLocks noChangeAspect="1" noChangeArrowheads="1"/>
          </p:cNvPicPr>
          <p:nvPr/>
        </p:nvPicPr>
        <p:blipFill>
          <a:blip r:embed="rId2" cstate="print"/>
          <a:srcRect/>
          <a:stretch>
            <a:fillRect/>
          </a:stretch>
        </p:blipFill>
        <p:spPr bwMode="auto">
          <a:xfrm>
            <a:off x="685800" y="1828800"/>
            <a:ext cx="3352801" cy="4550824"/>
          </a:xfrm>
          <a:prstGeom prst="rect">
            <a:avLst/>
          </a:prstGeom>
          <a:noFill/>
        </p:spPr>
      </p:pic>
      <p:sp>
        <p:nvSpPr>
          <p:cNvPr id="9" name="TextBox 8"/>
          <p:cNvSpPr txBox="1"/>
          <p:nvPr/>
        </p:nvSpPr>
        <p:spPr>
          <a:xfrm>
            <a:off x="4191000" y="1694795"/>
            <a:ext cx="4680531" cy="4401205"/>
          </a:xfrm>
          <a:prstGeom prst="rect">
            <a:avLst/>
          </a:prstGeom>
          <a:noFill/>
        </p:spPr>
        <p:txBody>
          <a:bodyPr wrap="square" rtlCol="0">
            <a:spAutoFit/>
          </a:bodyPr>
          <a:lstStyle/>
          <a:p>
            <a:pPr algn="justLow" rtl="1"/>
            <a:r>
              <a:rPr lang="ar-EG" sz="4000" b="1" dirty="0" smtClean="0"/>
              <a:t>بدأ الأسبوع بإقامة لعازر  حبيب الرب من بين الأموات</a:t>
            </a:r>
            <a:br>
              <a:rPr lang="ar-EG" sz="4000" b="1" dirty="0" smtClean="0"/>
            </a:br>
            <a:r>
              <a:rPr lang="ar-EG" sz="4000" b="1" dirty="0" smtClean="0"/>
              <a:t/>
            </a:r>
            <a:br>
              <a:rPr lang="ar-EG" sz="4000" b="1" dirty="0" smtClean="0"/>
            </a:br>
            <a:r>
              <a:rPr lang="ar-EG" sz="4000" b="1" dirty="0" smtClean="0"/>
              <a:t>وكأن الكنيسة تعلن بوضوح أن بداية الأسبوع هي </a:t>
            </a:r>
            <a:r>
              <a:rPr lang="ar-EG" sz="4000" b="1" u="sng" dirty="0" smtClean="0"/>
              <a:t>قيامتك </a:t>
            </a:r>
            <a:r>
              <a:rPr lang="en-US" sz="4000" b="1" u="sng" dirty="0" smtClean="0"/>
              <a:t> </a:t>
            </a:r>
            <a:r>
              <a:rPr lang="ar-SA" sz="4000" b="1" u="sng" dirty="0" smtClean="0"/>
              <a:t>انت    </a:t>
            </a:r>
            <a:r>
              <a:rPr lang="ar-EG" sz="4000" b="1" dirty="0" smtClean="0"/>
              <a:t>من خطيتك المحبوبة. </a:t>
            </a:r>
            <a:endParaRPr lang="en-US" sz="4000" b="1" u="sng"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a:bodyPr>
          <a:lstStyle/>
          <a:p>
            <a:pPr algn="ctr"/>
            <a:r>
              <a:rPr lang="ar-SA" sz="4000" b="1" dirty="0" smtClean="0">
                <a:solidFill>
                  <a:srgbClr val="FF0000"/>
                </a:solidFill>
              </a:rPr>
              <a:t>لماذا اقام السيد المسيح لعازر اليوم الرابع ( السبت ) </a:t>
            </a:r>
            <a:endParaRPr lang="en-US" sz="4000" b="1" dirty="0">
              <a:solidFill>
                <a:srgbClr val="FF0000"/>
              </a:solidFill>
            </a:endParaRPr>
          </a:p>
        </p:txBody>
      </p:sp>
      <p:sp>
        <p:nvSpPr>
          <p:cNvPr id="3" name="Content Placeholder 2"/>
          <p:cNvSpPr>
            <a:spLocks noGrp="1"/>
          </p:cNvSpPr>
          <p:nvPr>
            <p:ph idx="1"/>
          </p:nvPr>
        </p:nvSpPr>
        <p:spPr>
          <a:xfrm>
            <a:off x="228600" y="1219200"/>
            <a:ext cx="8763000" cy="5638800"/>
          </a:xfrm>
        </p:spPr>
        <p:txBody>
          <a:bodyPr>
            <a:noAutofit/>
          </a:bodyPr>
          <a:lstStyle/>
          <a:p>
            <a:pPr algn="r">
              <a:buNone/>
            </a:pPr>
            <a:r>
              <a:rPr lang="ar-SA" sz="3200" b="1" dirty="0" smtClean="0">
                <a:solidFill>
                  <a:schemeClr val="tx2">
                    <a:lumMod val="50000"/>
                  </a:schemeClr>
                </a:solidFill>
              </a:rPr>
              <a:t>اذا اقام المسيح لعازر بعد 3 ايام ها يكون قومة يوم التعب علشان يوم الجمعه دة بيرمز للتعب  ال( اليوم السادس )</a:t>
            </a:r>
          </a:p>
          <a:p>
            <a:pPr algn="r">
              <a:buNone/>
            </a:pPr>
            <a:r>
              <a:rPr lang="ar-SA" sz="3200" b="1" dirty="0" smtClean="0">
                <a:solidFill>
                  <a:schemeClr val="tx2">
                    <a:lumMod val="50000"/>
                  </a:schemeClr>
                </a:solidFill>
              </a:rPr>
              <a:t>اذا اقام المسيح لعازر بعد 5 ايام ها يكون يوم الاحد وهو دة يوم القيامة </a:t>
            </a:r>
          </a:p>
          <a:p>
            <a:pPr algn="r">
              <a:buNone/>
            </a:pPr>
            <a:r>
              <a:rPr lang="ar-SA" sz="3200" b="1" dirty="0" smtClean="0">
                <a:solidFill>
                  <a:schemeClr val="tx2">
                    <a:lumMod val="50000"/>
                  </a:schemeClr>
                </a:solidFill>
              </a:rPr>
              <a:t>لكن المسيح قصد يقوم لعازر يوم السبت يوم الموت اللى ممنوع حد يعمل فية حاجة لكى يحول يوم الموت الى قيامة علشان السبت دة يكون اخر سبت لية كرامة و الكرامة تذهب بعد كدة ليوم الاحد </a:t>
            </a:r>
          </a:p>
          <a:p>
            <a:pPr algn="r">
              <a:buNone/>
            </a:pPr>
            <a:r>
              <a:rPr lang="ar-SA" sz="3200" b="1" dirty="0" smtClean="0">
                <a:solidFill>
                  <a:schemeClr val="tx2">
                    <a:lumMod val="50000"/>
                  </a:schemeClr>
                </a:solidFill>
              </a:rPr>
              <a:t>( عارفين زى ما واحد يكون شاطر فى مادة و يقول دة يومك .هى كدة )</a:t>
            </a:r>
          </a:p>
          <a:p>
            <a:pPr algn="r">
              <a:buNone/>
            </a:pPr>
            <a:r>
              <a:rPr lang="ar-SA" sz="3200" b="1" dirty="0" smtClean="0">
                <a:solidFill>
                  <a:schemeClr val="tx2">
                    <a:lumMod val="50000"/>
                  </a:schemeClr>
                </a:solidFill>
              </a:rPr>
              <a:t>المسيح هزم الشيطان فى يومة</a:t>
            </a:r>
            <a:endParaRPr lang="en-US" sz="3200" b="1" dirty="0">
              <a:solidFill>
                <a:schemeClr val="tx2">
                  <a:lumMod val="5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57600" y="1295400"/>
            <a:ext cx="5213931" cy="5693866"/>
          </a:xfrm>
          <a:prstGeom prst="rect">
            <a:avLst/>
          </a:prstGeom>
          <a:noFill/>
        </p:spPr>
        <p:txBody>
          <a:bodyPr wrap="square" rtlCol="0">
            <a:spAutoFit/>
          </a:bodyPr>
          <a:lstStyle/>
          <a:p>
            <a:pPr algn="justLow" rtl="1"/>
            <a:r>
              <a:rPr lang="ar-SA" sz="4000" b="1" dirty="0" smtClean="0"/>
              <a:t> بعد ما اقام المسيح لعازر عملوا وليمة احتفالا بة و جلس لعازر جنبة </a:t>
            </a:r>
            <a:r>
              <a:rPr lang="ar-SA" sz="4000" b="1" u="sng" dirty="0" smtClean="0">
                <a:solidFill>
                  <a:srgbClr val="FF0000"/>
                </a:solidFill>
              </a:rPr>
              <a:t>صامتا</a:t>
            </a:r>
            <a:r>
              <a:rPr lang="ar-SA" sz="4000" b="1" dirty="0" smtClean="0"/>
              <a:t> </a:t>
            </a:r>
            <a:r>
              <a:rPr lang="ar-EG" sz="4000" b="1" dirty="0" smtClean="0"/>
              <a:t>في المساء أتت مريم أخت لعازر و سكبت الطيب علي قدمي الرب يسوع .. </a:t>
            </a:r>
          </a:p>
          <a:p>
            <a:pPr algn="justLow" rtl="1"/>
            <a:r>
              <a:rPr lang="ar-EG" sz="4000" b="1" dirty="0" smtClean="0"/>
              <a:t>لتكشف لنا عن الخطوة التالية و هي </a:t>
            </a:r>
          </a:p>
          <a:p>
            <a:pPr algn="justLow" rtl="1"/>
            <a:r>
              <a:rPr lang="ar-EG" sz="4400" b="1" dirty="0" smtClean="0"/>
              <a:t>   </a:t>
            </a:r>
            <a:r>
              <a:rPr lang="ar-EG" sz="4400" b="1" u="sng" dirty="0" smtClean="0"/>
              <a:t>خدمة سكب الطيب</a:t>
            </a:r>
            <a:endParaRPr lang="en-US" sz="4000" b="1" u="sng" dirty="0"/>
          </a:p>
        </p:txBody>
      </p:sp>
      <p:pic>
        <p:nvPicPr>
          <p:cNvPr id="6146" name="Picture 2" descr="D:\photos\All Bible\Classics\RS182.JPG"/>
          <p:cNvPicPr>
            <a:picLocks noChangeAspect="1" noChangeArrowheads="1"/>
          </p:cNvPicPr>
          <p:nvPr/>
        </p:nvPicPr>
        <p:blipFill>
          <a:blip r:embed="rId2" cstate="print"/>
          <a:srcRect/>
          <a:stretch>
            <a:fillRect/>
          </a:stretch>
        </p:blipFill>
        <p:spPr bwMode="auto">
          <a:xfrm>
            <a:off x="381000" y="1752600"/>
            <a:ext cx="3181539" cy="4494212"/>
          </a:xfrm>
          <a:prstGeom prst="rect">
            <a:avLst/>
          </a:prstGeom>
          <a:noFill/>
          <a:effectLst>
            <a:glow rad="228600">
              <a:schemeClr val="accent2">
                <a:satMod val="175000"/>
                <a:alpha val="40000"/>
              </a:schemeClr>
            </a:glow>
          </a:effectLst>
        </p:spPr>
      </p:pic>
      <p:sp>
        <p:nvSpPr>
          <p:cNvPr id="5" name="Rectangle 4"/>
          <p:cNvSpPr/>
          <p:nvPr/>
        </p:nvSpPr>
        <p:spPr>
          <a:xfrm>
            <a:off x="4953000" y="228601"/>
            <a:ext cx="3781806" cy="1200329"/>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EG" sz="6000" b="1" cap="none" spc="0" dirty="0" smtClean="0">
                <a:ln/>
                <a:solidFill>
                  <a:schemeClr val="accent3"/>
                </a:solidFill>
                <a:effectLst/>
              </a:rPr>
              <a:t>يوم السبت </a:t>
            </a:r>
            <a:r>
              <a:rPr lang="ar-EG" sz="7200" b="1" cap="none" spc="0" dirty="0" smtClean="0">
                <a:ln/>
                <a:solidFill>
                  <a:schemeClr val="accent3"/>
                </a:solidFill>
                <a:effectLst/>
              </a:rPr>
              <a:t>:</a:t>
            </a:r>
            <a:endParaRPr lang="en-US" sz="7200" b="1" cap="none" spc="0" dirty="0">
              <a:ln/>
              <a:solidFill>
                <a:schemeClr val="accent3"/>
              </a:solidFill>
              <a:effectLst/>
            </a:endParaRPr>
          </a:p>
        </p:txBody>
      </p:sp>
      <p:sp>
        <p:nvSpPr>
          <p:cNvPr id="7" name="TextBox 6"/>
          <p:cNvSpPr txBox="1"/>
          <p:nvPr/>
        </p:nvSpPr>
        <p:spPr>
          <a:xfrm rot="19026647">
            <a:off x="243989" y="510976"/>
            <a:ext cx="1900530" cy="1015663"/>
          </a:xfrm>
          <a:prstGeom prst="rect">
            <a:avLst/>
          </a:prstGeom>
          <a:noFill/>
        </p:spPr>
        <p:txBody>
          <a:bodyPr wrap="square" rtlCol="0">
            <a:spAutoFit/>
          </a:bodyPr>
          <a:lstStyle/>
          <a:p>
            <a:pPr algn="justLow" rtl="1"/>
            <a:r>
              <a:rPr lang="ar-EG" sz="6000" b="1" dirty="0" smtClean="0">
                <a:solidFill>
                  <a:srgbClr val="FF0000"/>
                </a:solidFill>
              </a:rPr>
              <a:t>مساء</a:t>
            </a:r>
            <a:endParaRPr lang="en-US" sz="6000" b="1"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48200" y="1524000"/>
            <a:ext cx="4223331" cy="4401205"/>
          </a:xfrm>
          <a:prstGeom prst="rect">
            <a:avLst/>
          </a:prstGeom>
          <a:noFill/>
        </p:spPr>
        <p:txBody>
          <a:bodyPr wrap="square" rtlCol="0">
            <a:spAutoFit/>
          </a:bodyPr>
          <a:lstStyle/>
          <a:p>
            <a:pPr algn="justLow" rtl="1"/>
            <a:r>
              <a:rPr lang="ar-EG" sz="4000" b="1" dirty="0" smtClean="0"/>
              <a:t>فكلّ مَن قام مع المسيح مثل لعازر يستبدل لغة الكلمات بلغة الطيب ليعبِّر عن حبه.. </a:t>
            </a:r>
          </a:p>
          <a:p>
            <a:pPr algn="justLow" rtl="1"/>
            <a:r>
              <a:rPr lang="ar-EG" sz="4000" b="1" dirty="0" smtClean="0"/>
              <a:t>وكأن أسبوع الآلام هو طيب مسكوب تحت أقدام مخلِّصنا يسوع.. </a:t>
            </a:r>
            <a:endParaRPr lang="en-US" sz="4000" b="1" dirty="0"/>
          </a:p>
        </p:txBody>
      </p:sp>
      <p:pic>
        <p:nvPicPr>
          <p:cNvPr id="6146" name="Picture 2" descr="D:\photos\All Bible\Classics\RS182.JPG"/>
          <p:cNvPicPr>
            <a:picLocks noChangeAspect="1" noChangeArrowheads="1"/>
          </p:cNvPicPr>
          <p:nvPr/>
        </p:nvPicPr>
        <p:blipFill>
          <a:blip r:embed="rId2" cstate="print"/>
          <a:srcRect/>
          <a:stretch>
            <a:fillRect/>
          </a:stretch>
        </p:blipFill>
        <p:spPr bwMode="auto">
          <a:xfrm>
            <a:off x="1066800" y="1752600"/>
            <a:ext cx="3181539" cy="4494212"/>
          </a:xfrm>
          <a:prstGeom prst="rect">
            <a:avLst/>
          </a:prstGeom>
          <a:noFill/>
          <a:effectLst>
            <a:glow rad="228600">
              <a:schemeClr val="accent2">
                <a:satMod val="175000"/>
                <a:alpha val="40000"/>
              </a:schemeClr>
            </a:glow>
          </a:effectLst>
        </p:spPr>
      </p:pic>
      <p:sp>
        <p:nvSpPr>
          <p:cNvPr id="5" name="Rectangle 4"/>
          <p:cNvSpPr/>
          <p:nvPr/>
        </p:nvSpPr>
        <p:spPr>
          <a:xfrm>
            <a:off x="4953000" y="228600"/>
            <a:ext cx="3781806" cy="1200329"/>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EG" sz="7200" b="1" cap="none" spc="0" dirty="0" smtClean="0">
                <a:ln/>
                <a:solidFill>
                  <a:schemeClr val="accent3"/>
                </a:solidFill>
                <a:effectLst/>
              </a:rPr>
              <a:t>يوم السبت :</a:t>
            </a:r>
            <a:endParaRPr lang="en-US" sz="7200" b="1" cap="none" spc="0" dirty="0">
              <a:ln/>
              <a:solidFill>
                <a:schemeClr val="accent3"/>
              </a:solidFill>
              <a:effectLst/>
            </a:endParaRPr>
          </a:p>
        </p:txBody>
      </p:sp>
      <p:sp>
        <p:nvSpPr>
          <p:cNvPr id="7" name="TextBox 6"/>
          <p:cNvSpPr txBox="1"/>
          <p:nvPr/>
        </p:nvSpPr>
        <p:spPr>
          <a:xfrm rot="19026647">
            <a:off x="243989" y="510976"/>
            <a:ext cx="1900530" cy="1015663"/>
          </a:xfrm>
          <a:prstGeom prst="rect">
            <a:avLst/>
          </a:prstGeom>
          <a:noFill/>
        </p:spPr>
        <p:txBody>
          <a:bodyPr wrap="square" rtlCol="0">
            <a:spAutoFit/>
          </a:bodyPr>
          <a:lstStyle/>
          <a:p>
            <a:pPr algn="justLow" rtl="1"/>
            <a:r>
              <a:rPr lang="ar-EG" sz="6000" b="1" dirty="0" smtClean="0">
                <a:solidFill>
                  <a:srgbClr val="FF0000"/>
                </a:solidFill>
              </a:rPr>
              <a:t>مساء</a:t>
            </a:r>
            <a:endParaRPr lang="en-US" sz="6000" b="1"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48201" y="1524000"/>
            <a:ext cx="4038600" cy="5078313"/>
          </a:xfrm>
          <a:prstGeom prst="rect">
            <a:avLst/>
          </a:prstGeom>
          <a:noFill/>
        </p:spPr>
        <p:txBody>
          <a:bodyPr wrap="square" rtlCol="0">
            <a:spAutoFit/>
          </a:bodyPr>
          <a:lstStyle/>
          <a:p>
            <a:pPr algn="justLow" rtl="1"/>
            <a:r>
              <a:rPr lang="ar-EG" sz="3600" b="1" dirty="0" smtClean="0"/>
              <a:t>و خدمة الطيب تكشف عن قيمة الرب في حياتك ..</a:t>
            </a:r>
          </a:p>
          <a:p>
            <a:pPr algn="justLow" rtl="1"/>
            <a:r>
              <a:rPr lang="ar-EG" sz="3600" b="1" dirty="0" smtClean="0"/>
              <a:t>فبينما كانت قيمة الرب عند يهوذا 30 فضة كانت قيمته عند مريم 300 دينار !!</a:t>
            </a:r>
          </a:p>
          <a:p>
            <a:pPr algn="justLow" rtl="1"/>
            <a:endParaRPr lang="ar-EG" sz="3600" b="1" dirty="0" smtClean="0"/>
          </a:p>
          <a:p>
            <a:pPr algn="justLow" rtl="1"/>
            <a:r>
              <a:rPr lang="ar-EG" sz="3600" b="1" dirty="0" smtClean="0"/>
              <a:t>و أنت ما قيمة الرب عندك؟؟</a:t>
            </a:r>
            <a:endParaRPr lang="en-US" sz="3600" b="1" dirty="0"/>
          </a:p>
        </p:txBody>
      </p:sp>
      <p:pic>
        <p:nvPicPr>
          <p:cNvPr id="6146" name="Picture 2" descr="D:\photos\All Bible\Classics\RS182.JPG"/>
          <p:cNvPicPr>
            <a:picLocks noChangeAspect="1" noChangeArrowheads="1"/>
          </p:cNvPicPr>
          <p:nvPr/>
        </p:nvPicPr>
        <p:blipFill>
          <a:blip r:embed="rId2" cstate="print"/>
          <a:srcRect/>
          <a:stretch>
            <a:fillRect/>
          </a:stretch>
        </p:blipFill>
        <p:spPr bwMode="auto">
          <a:xfrm>
            <a:off x="1066800" y="1752600"/>
            <a:ext cx="3181539" cy="4494212"/>
          </a:xfrm>
          <a:prstGeom prst="rect">
            <a:avLst/>
          </a:prstGeom>
          <a:noFill/>
          <a:effectLst>
            <a:glow rad="228600">
              <a:schemeClr val="accent2">
                <a:satMod val="175000"/>
                <a:alpha val="40000"/>
              </a:schemeClr>
            </a:glow>
          </a:effectLst>
        </p:spPr>
      </p:pic>
      <p:sp>
        <p:nvSpPr>
          <p:cNvPr id="5" name="Rectangle 4"/>
          <p:cNvSpPr/>
          <p:nvPr/>
        </p:nvSpPr>
        <p:spPr>
          <a:xfrm>
            <a:off x="4953000" y="228600"/>
            <a:ext cx="3781806" cy="1200329"/>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EG" sz="7200" b="1" cap="none" spc="0" dirty="0" smtClean="0">
                <a:ln/>
                <a:solidFill>
                  <a:schemeClr val="accent3"/>
                </a:solidFill>
                <a:effectLst/>
              </a:rPr>
              <a:t>يوم السبت :</a:t>
            </a:r>
            <a:endParaRPr lang="en-US" sz="7200" b="1" cap="none" spc="0" dirty="0">
              <a:ln/>
              <a:solidFill>
                <a:schemeClr val="accent3"/>
              </a:solidFill>
              <a:effectLst/>
            </a:endParaRPr>
          </a:p>
        </p:txBody>
      </p:sp>
      <p:sp>
        <p:nvSpPr>
          <p:cNvPr id="7" name="TextBox 6"/>
          <p:cNvSpPr txBox="1"/>
          <p:nvPr/>
        </p:nvSpPr>
        <p:spPr>
          <a:xfrm rot="19026647">
            <a:off x="243989" y="510976"/>
            <a:ext cx="1900530" cy="1015663"/>
          </a:xfrm>
          <a:prstGeom prst="rect">
            <a:avLst/>
          </a:prstGeom>
          <a:noFill/>
        </p:spPr>
        <p:txBody>
          <a:bodyPr wrap="square" rtlCol="0">
            <a:spAutoFit/>
          </a:bodyPr>
          <a:lstStyle/>
          <a:p>
            <a:pPr algn="justLow" rtl="1"/>
            <a:r>
              <a:rPr lang="ar-EG" sz="6000" b="1" dirty="0" smtClean="0">
                <a:solidFill>
                  <a:srgbClr val="FF0000"/>
                </a:solidFill>
              </a:rPr>
              <a:t>مساء</a:t>
            </a:r>
            <a:endParaRPr lang="en-US" sz="6000" b="1"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48201" y="914400"/>
            <a:ext cx="4038600" cy="5509200"/>
          </a:xfrm>
          <a:prstGeom prst="rect">
            <a:avLst/>
          </a:prstGeom>
          <a:noFill/>
        </p:spPr>
        <p:txBody>
          <a:bodyPr wrap="square" rtlCol="0">
            <a:spAutoFit/>
          </a:bodyPr>
          <a:lstStyle/>
          <a:p>
            <a:pPr algn="justLow" rtl="1"/>
            <a:r>
              <a:rPr lang="ar-SA" sz="4400" b="1" dirty="0" smtClean="0"/>
              <a:t>+ من باكر أحد الشعانين تبدأ الأحداث في التسارع جدا</a:t>
            </a:r>
          </a:p>
          <a:p>
            <a:pPr algn="justLow" rtl="1"/>
            <a:r>
              <a:rPr lang="ar-SA" sz="4400" b="1" dirty="0" smtClean="0"/>
              <a:t> وسمى الشعانيين لانها تعنى خلصنا بالعبرى و كان دة رمز احتفالاتهم لاى ملك يدخل </a:t>
            </a:r>
          </a:p>
        </p:txBody>
      </p:sp>
      <p:sp>
        <p:nvSpPr>
          <p:cNvPr id="5" name="Rectangle 4"/>
          <p:cNvSpPr/>
          <p:nvPr/>
        </p:nvSpPr>
        <p:spPr>
          <a:xfrm>
            <a:off x="4495800" y="381000"/>
            <a:ext cx="4086375" cy="76944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EG" sz="4400" b="1" cap="none" spc="0" dirty="0" smtClean="0">
                <a:ln/>
                <a:solidFill>
                  <a:schemeClr val="accent3"/>
                </a:solidFill>
                <a:effectLst/>
              </a:rPr>
              <a:t>يوم الأحد 10 نيسان :</a:t>
            </a:r>
            <a:endParaRPr lang="en-US" sz="4400" b="1" cap="none" spc="0" dirty="0">
              <a:ln/>
              <a:solidFill>
                <a:schemeClr val="accent3"/>
              </a:solidFill>
              <a:effectLst/>
            </a:endParaRPr>
          </a:p>
        </p:txBody>
      </p:sp>
      <p:sp>
        <p:nvSpPr>
          <p:cNvPr id="7" name="TextBox 6"/>
          <p:cNvSpPr txBox="1"/>
          <p:nvPr/>
        </p:nvSpPr>
        <p:spPr>
          <a:xfrm rot="19026647">
            <a:off x="243989" y="510976"/>
            <a:ext cx="1900530" cy="1015663"/>
          </a:xfrm>
          <a:prstGeom prst="rect">
            <a:avLst/>
          </a:prstGeom>
          <a:noFill/>
        </p:spPr>
        <p:txBody>
          <a:bodyPr wrap="square" rtlCol="0">
            <a:spAutoFit/>
          </a:bodyPr>
          <a:lstStyle/>
          <a:p>
            <a:pPr algn="justLow" rtl="1"/>
            <a:r>
              <a:rPr lang="ar-EG" sz="6000" b="1" dirty="0" smtClean="0">
                <a:solidFill>
                  <a:srgbClr val="FF0000"/>
                </a:solidFill>
              </a:rPr>
              <a:t>صباحا</a:t>
            </a:r>
            <a:endParaRPr lang="en-US" sz="6000" b="1" dirty="0">
              <a:solidFill>
                <a:srgbClr val="FF0000"/>
              </a:solidFill>
            </a:endParaRPr>
          </a:p>
        </p:txBody>
      </p:sp>
      <p:pic>
        <p:nvPicPr>
          <p:cNvPr id="7170" name="Picture 2" descr="D:\photos\All Bible\Classics\RS183.JPG"/>
          <p:cNvPicPr>
            <a:picLocks noChangeAspect="1" noChangeArrowheads="1"/>
          </p:cNvPicPr>
          <p:nvPr/>
        </p:nvPicPr>
        <p:blipFill>
          <a:blip r:embed="rId2" cstate="print"/>
          <a:srcRect/>
          <a:stretch>
            <a:fillRect/>
          </a:stretch>
        </p:blipFill>
        <p:spPr bwMode="auto">
          <a:xfrm>
            <a:off x="685800" y="1676400"/>
            <a:ext cx="3733800" cy="4711147"/>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43400" y="1219201"/>
            <a:ext cx="4343401" cy="5170646"/>
          </a:xfrm>
          <a:prstGeom prst="rect">
            <a:avLst/>
          </a:prstGeom>
          <a:noFill/>
        </p:spPr>
        <p:txBody>
          <a:bodyPr wrap="square" rtlCol="0">
            <a:spAutoFit/>
          </a:bodyPr>
          <a:lstStyle/>
          <a:p>
            <a:pPr algn="justLow" rtl="1"/>
            <a:r>
              <a:rPr lang="ar-EG" sz="5400" b="1" dirty="0" smtClean="0"/>
              <a:t>يوم تتويج الملك </a:t>
            </a:r>
            <a:br>
              <a:rPr lang="ar-EG" sz="5400" b="1" dirty="0" smtClean="0"/>
            </a:br>
            <a:r>
              <a:rPr lang="ar-SA" sz="3200" b="1" dirty="0" smtClean="0"/>
              <a:t>دخل راكبا اتان و جحش( الاتان يرمز الى الامة اليهودية و الجحش يرمز الى  الامم </a:t>
            </a:r>
            <a:r>
              <a:rPr lang="ar-EG" sz="5400" b="1" dirty="0" smtClean="0"/>
              <a:t/>
            </a:r>
            <a:br>
              <a:rPr lang="ar-EG" sz="5400" b="1" dirty="0" smtClean="0"/>
            </a:br>
            <a:r>
              <a:rPr lang="ar-EG" sz="3600" b="1" dirty="0" smtClean="0"/>
              <a:t>هذا هو عنوان أحد الشعانين .... فمَن يَقبَل الرب في حياته ليقيمه من خطيته و يقدِّم له طيبا .. يَقبَل الرب في حياته ملكًا.</a:t>
            </a:r>
            <a:endParaRPr lang="en-US" sz="5400" b="1" dirty="0"/>
          </a:p>
        </p:txBody>
      </p:sp>
      <p:sp>
        <p:nvSpPr>
          <p:cNvPr id="5" name="Rectangle 4"/>
          <p:cNvSpPr/>
          <p:nvPr/>
        </p:nvSpPr>
        <p:spPr>
          <a:xfrm>
            <a:off x="4495800" y="381000"/>
            <a:ext cx="4086375" cy="76944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EG" sz="4400" b="1" cap="none" spc="0" dirty="0" smtClean="0">
                <a:ln/>
                <a:solidFill>
                  <a:schemeClr val="accent3"/>
                </a:solidFill>
                <a:effectLst/>
              </a:rPr>
              <a:t>يوم الأحد 10 نيسان :</a:t>
            </a:r>
            <a:endParaRPr lang="en-US" sz="4400" b="1" cap="none" spc="0" dirty="0">
              <a:ln/>
              <a:solidFill>
                <a:schemeClr val="accent3"/>
              </a:solidFill>
              <a:effectLst/>
            </a:endParaRPr>
          </a:p>
        </p:txBody>
      </p:sp>
      <p:sp>
        <p:nvSpPr>
          <p:cNvPr id="7" name="TextBox 6"/>
          <p:cNvSpPr txBox="1"/>
          <p:nvPr/>
        </p:nvSpPr>
        <p:spPr>
          <a:xfrm rot="19026647">
            <a:off x="243989" y="510976"/>
            <a:ext cx="1900530" cy="1015663"/>
          </a:xfrm>
          <a:prstGeom prst="rect">
            <a:avLst/>
          </a:prstGeom>
          <a:noFill/>
        </p:spPr>
        <p:txBody>
          <a:bodyPr wrap="square" rtlCol="0">
            <a:spAutoFit/>
          </a:bodyPr>
          <a:lstStyle/>
          <a:p>
            <a:pPr algn="justLow" rtl="1"/>
            <a:r>
              <a:rPr lang="ar-EG" sz="6000" b="1" dirty="0" smtClean="0">
                <a:solidFill>
                  <a:srgbClr val="FF0000"/>
                </a:solidFill>
              </a:rPr>
              <a:t>صباحا</a:t>
            </a:r>
            <a:endParaRPr lang="en-US" sz="6000" b="1" dirty="0">
              <a:solidFill>
                <a:srgbClr val="FF0000"/>
              </a:solidFill>
            </a:endParaRPr>
          </a:p>
        </p:txBody>
      </p:sp>
      <p:pic>
        <p:nvPicPr>
          <p:cNvPr id="7170" name="Picture 2" descr="D:\photos\All Bible\Classics\RS183.JPG"/>
          <p:cNvPicPr>
            <a:picLocks noChangeAspect="1" noChangeArrowheads="1"/>
          </p:cNvPicPr>
          <p:nvPr/>
        </p:nvPicPr>
        <p:blipFill>
          <a:blip r:embed="rId2" cstate="print"/>
          <a:srcRect/>
          <a:stretch>
            <a:fillRect/>
          </a:stretch>
        </p:blipFill>
        <p:spPr bwMode="auto">
          <a:xfrm>
            <a:off x="457200" y="1676400"/>
            <a:ext cx="3733800" cy="4711147"/>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48200" y="1143000"/>
            <a:ext cx="4038600" cy="5324535"/>
          </a:xfrm>
          <a:prstGeom prst="rect">
            <a:avLst/>
          </a:prstGeom>
          <a:noFill/>
        </p:spPr>
        <p:txBody>
          <a:bodyPr wrap="square" rtlCol="0">
            <a:spAutoFit/>
          </a:bodyPr>
          <a:lstStyle/>
          <a:p>
            <a:pPr algn="justLow" rtl="1"/>
            <a:r>
              <a:rPr lang="ar-EG" sz="3600" b="1" dirty="0" smtClean="0"/>
              <a:t>و لكنه ملك وديع .. يدخل حياتك ليحرّرك من خطايا كثيرة.. يملك عليك بالحب </a:t>
            </a:r>
            <a:br>
              <a:rPr lang="ar-EG" sz="3600" b="1" dirty="0" smtClean="0"/>
            </a:br>
            <a:r>
              <a:rPr lang="ar-EG" sz="3600" b="1" dirty="0" smtClean="0"/>
              <a:t>فتهتف  ” أوصنا لابن داود.. </a:t>
            </a:r>
            <a:r>
              <a:rPr lang="ar-EG" sz="5400" b="1" dirty="0" smtClean="0"/>
              <a:t>مبارك الأتي باسم الرب ” </a:t>
            </a:r>
            <a:r>
              <a:rPr lang="ar-EG" sz="4400" b="1" dirty="0" smtClean="0"/>
              <a:t>.. مرحبا بك يارب في قلبي..</a:t>
            </a:r>
            <a:endParaRPr lang="ar-EG" sz="3600" b="1" dirty="0" smtClean="0"/>
          </a:p>
        </p:txBody>
      </p:sp>
      <p:sp>
        <p:nvSpPr>
          <p:cNvPr id="5" name="Rectangle 4"/>
          <p:cNvSpPr/>
          <p:nvPr/>
        </p:nvSpPr>
        <p:spPr>
          <a:xfrm>
            <a:off x="4495800" y="381000"/>
            <a:ext cx="4086375" cy="76944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EG" sz="4400" b="1" cap="none" spc="0" dirty="0" smtClean="0">
                <a:ln/>
                <a:solidFill>
                  <a:schemeClr val="accent3"/>
                </a:solidFill>
                <a:effectLst/>
              </a:rPr>
              <a:t>يوم الأحد 10 نيسان :</a:t>
            </a:r>
            <a:endParaRPr lang="en-US" sz="4400" b="1" cap="none" spc="0" dirty="0">
              <a:ln/>
              <a:solidFill>
                <a:schemeClr val="accent3"/>
              </a:solidFill>
              <a:effectLst/>
            </a:endParaRPr>
          </a:p>
        </p:txBody>
      </p:sp>
      <p:sp>
        <p:nvSpPr>
          <p:cNvPr id="7" name="TextBox 6"/>
          <p:cNvSpPr txBox="1"/>
          <p:nvPr/>
        </p:nvSpPr>
        <p:spPr>
          <a:xfrm rot="19026647">
            <a:off x="243989" y="510976"/>
            <a:ext cx="1900530" cy="1015663"/>
          </a:xfrm>
          <a:prstGeom prst="rect">
            <a:avLst/>
          </a:prstGeom>
          <a:noFill/>
        </p:spPr>
        <p:txBody>
          <a:bodyPr wrap="square" rtlCol="0">
            <a:spAutoFit/>
          </a:bodyPr>
          <a:lstStyle/>
          <a:p>
            <a:pPr algn="justLow" rtl="1"/>
            <a:r>
              <a:rPr lang="ar-EG" sz="6000" b="1" dirty="0" smtClean="0">
                <a:solidFill>
                  <a:srgbClr val="FF0000"/>
                </a:solidFill>
              </a:rPr>
              <a:t>صباحا</a:t>
            </a:r>
            <a:endParaRPr lang="en-US" sz="6000" b="1" dirty="0">
              <a:solidFill>
                <a:srgbClr val="FF0000"/>
              </a:solidFill>
            </a:endParaRPr>
          </a:p>
        </p:txBody>
      </p:sp>
      <p:pic>
        <p:nvPicPr>
          <p:cNvPr id="7170" name="Picture 2" descr="D:\photos\All Bible\Classics\RS183.JPG"/>
          <p:cNvPicPr>
            <a:picLocks noChangeAspect="1" noChangeArrowheads="1"/>
          </p:cNvPicPr>
          <p:nvPr/>
        </p:nvPicPr>
        <p:blipFill>
          <a:blip r:embed="rId2" cstate="print"/>
          <a:srcRect/>
          <a:stretch>
            <a:fillRect/>
          </a:stretch>
        </p:blipFill>
        <p:spPr bwMode="auto">
          <a:xfrm>
            <a:off x="685800" y="1676400"/>
            <a:ext cx="3733800" cy="471114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553200" y="381000"/>
            <a:ext cx="2100255" cy="1200329"/>
          </a:xfrm>
          <a:prstGeom prst="rect">
            <a:avLst/>
          </a:prstGeom>
          <a:noFill/>
        </p:spPr>
        <p:txBody>
          <a:bodyPr wrap="none" lIns="91440" tIns="45720" rIns="91440" bIns="45720">
            <a:spAutoFit/>
          </a:bodyPr>
          <a:lstStyle/>
          <a:p>
            <a:pPr algn="ctr"/>
            <a:r>
              <a:rPr lang="ar-EG" sz="7200" b="1" cap="none" spc="0" dirty="0" smtClean="0">
                <a:ln w="31550" cmpd="sng">
                  <a:solidFill>
                    <a:srgbClr val="92D050"/>
                  </a:solidFill>
                  <a:prstDash val="solid"/>
                </a:ln>
                <a:solidFill>
                  <a:srgbClr val="FF0000"/>
                </a:solidFill>
                <a:effectLst>
                  <a:glow rad="228600">
                    <a:schemeClr val="accent4">
                      <a:satMod val="175000"/>
                      <a:alpha val="40000"/>
                    </a:schemeClr>
                  </a:glow>
                  <a:outerShdw blurRad="60007" dist="310007" dir="7680000" sy="30000" kx="1300200" algn="ctr" rotWithShape="0">
                    <a:prstClr val="black">
                      <a:alpha val="32000"/>
                    </a:prstClr>
                  </a:outerShdw>
                </a:effectLst>
              </a:rPr>
              <a:t>قصة :</a:t>
            </a:r>
            <a:endParaRPr lang="en-US" sz="7200" b="1" cap="none" spc="0" dirty="0">
              <a:ln w="31550" cmpd="sng">
                <a:solidFill>
                  <a:srgbClr val="92D050"/>
                </a:solidFill>
                <a:prstDash val="solid"/>
              </a:ln>
              <a:solidFill>
                <a:srgbClr val="FF0000"/>
              </a:solidFill>
              <a:effectLst>
                <a:glow rad="228600">
                  <a:schemeClr val="accent4">
                    <a:satMod val="175000"/>
                    <a:alpha val="40000"/>
                  </a:schemeClr>
                </a:glow>
                <a:outerShdw blurRad="60007" dist="310007" dir="7680000" sy="30000" kx="1300200" algn="ctr" rotWithShape="0">
                  <a:prstClr val="black">
                    <a:alpha val="32000"/>
                  </a:prstClr>
                </a:outerShdw>
              </a:effectLst>
            </a:endParaRPr>
          </a:p>
        </p:txBody>
      </p:sp>
      <p:pic>
        <p:nvPicPr>
          <p:cNvPr id="2050" name="Picture 2" descr="D:\photos\Old Tastement\OLD t\Slomon\King.jpg"/>
          <p:cNvPicPr>
            <a:picLocks noChangeAspect="1" noChangeArrowheads="1"/>
          </p:cNvPicPr>
          <p:nvPr/>
        </p:nvPicPr>
        <p:blipFill>
          <a:blip r:embed="rId2" cstate="print"/>
          <a:srcRect/>
          <a:stretch>
            <a:fillRect/>
          </a:stretch>
        </p:blipFill>
        <p:spPr bwMode="auto">
          <a:xfrm>
            <a:off x="304800" y="533400"/>
            <a:ext cx="3581400" cy="5715000"/>
          </a:xfrm>
          <a:prstGeom prst="dodecagon">
            <a:avLst/>
          </a:prstGeom>
          <a:noFill/>
          <a:effectLst>
            <a:glow rad="139700">
              <a:schemeClr val="accent3">
                <a:satMod val="175000"/>
                <a:alpha val="40000"/>
              </a:schemeClr>
            </a:glow>
          </a:effectLst>
        </p:spPr>
      </p:pic>
      <p:sp>
        <p:nvSpPr>
          <p:cNvPr id="11" name="TextBox 10"/>
          <p:cNvSpPr txBox="1"/>
          <p:nvPr/>
        </p:nvSpPr>
        <p:spPr>
          <a:xfrm>
            <a:off x="4114800" y="1828800"/>
            <a:ext cx="4680531" cy="4401205"/>
          </a:xfrm>
          <a:prstGeom prst="rect">
            <a:avLst/>
          </a:prstGeom>
          <a:noFill/>
        </p:spPr>
        <p:txBody>
          <a:bodyPr wrap="square" rtlCol="0">
            <a:spAutoFit/>
          </a:bodyPr>
          <a:lstStyle/>
          <a:p>
            <a:pPr algn="justLow" rtl="1"/>
            <a:r>
              <a:rPr lang="ar-EG" sz="4000" b="1" dirty="0" smtClean="0"/>
              <a:t>يُحكَى أن أحد الملوك كان لديه عبد .. و أخطأ هذا العبد خطأ يستوجب الموت،</a:t>
            </a:r>
          </a:p>
          <a:p>
            <a:pPr algn="justLow" rtl="1"/>
            <a:r>
              <a:rPr lang="ar-EG" sz="4000" b="1" dirty="0" smtClean="0"/>
              <a:t>و بينما هو في سجنه .. أتي اليه الملك و قال له : لا تضطرب أنا سأحمل عنك خطئك.</a:t>
            </a:r>
            <a:endParaRPr lang="en-US" sz="40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48200" y="1143000"/>
            <a:ext cx="4038600" cy="5355312"/>
          </a:xfrm>
          <a:prstGeom prst="rect">
            <a:avLst/>
          </a:prstGeom>
          <a:noFill/>
        </p:spPr>
        <p:txBody>
          <a:bodyPr wrap="square" rtlCol="0">
            <a:spAutoFit/>
          </a:bodyPr>
          <a:lstStyle/>
          <a:p>
            <a:pPr algn="justLow" rtl="1"/>
            <a:r>
              <a:rPr lang="ar-EG" sz="3600" b="1" dirty="0" smtClean="0"/>
              <a:t>لكن احذر ...لم يفرح بالرب سوي البسطاء و الأطفال الذين قبلوه في قلوبهم، </a:t>
            </a:r>
          </a:p>
          <a:p>
            <a:pPr algn="justLow" rtl="1"/>
            <a:r>
              <a:rPr lang="ar-EG" sz="3600" b="1" dirty="0" smtClean="0"/>
              <a:t>أما الرؤساء المتكبّرين، فعاندوا دخوله و خسروا فرصة أن يملك الرب عليهم وذلك </a:t>
            </a:r>
          </a:p>
          <a:p>
            <a:pPr algn="justLow" rtl="1"/>
            <a:r>
              <a:rPr lang="ar-EG" sz="5400" b="1" u="sng" dirty="0" smtClean="0"/>
              <a:t>لتمسكهم بالخطية</a:t>
            </a:r>
            <a:endParaRPr lang="ar-EG" sz="3600" b="1" u="sng" dirty="0" smtClean="0"/>
          </a:p>
        </p:txBody>
      </p:sp>
      <p:sp>
        <p:nvSpPr>
          <p:cNvPr id="5" name="Rectangle 4"/>
          <p:cNvSpPr/>
          <p:nvPr/>
        </p:nvSpPr>
        <p:spPr>
          <a:xfrm>
            <a:off x="4495800" y="381000"/>
            <a:ext cx="4086375" cy="76944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EG" sz="4400" b="1" cap="none" spc="0" dirty="0" smtClean="0">
                <a:ln/>
                <a:solidFill>
                  <a:schemeClr val="accent3"/>
                </a:solidFill>
                <a:effectLst/>
              </a:rPr>
              <a:t>يوم الأحد 10 نيسان :</a:t>
            </a:r>
            <a:endParaRPr lang="en-US" sz="4400" b="1" cap="none" spc="0" dirty="0">
              <a:ln/>
              <a:solidFill>
                <a:schemeClr val="accent3"/>
              </a:solidFill>
              <a:effectLst/>
            </a:endParaRPr>
          </a:p>
        </p:txBody>
      </p:sp>
      <p:sp>
        <p:nvSpPr>
          <p:cNvPr id="7" name="TextBox 6"/>
          <p:cNvSpPr txBox="1"/>
          <p:nvPr/>
        </p:nvSpPr>
        <p:spPr>
          <a:xfrm rot="19026647">
            <a:off x="243989" y="510976"/>
            <a:ext cx="1900530" cy="1015663"/>
          </a:xfrm>
          <a:prstGeom prst="rect">
            <a:avLst/>
          </a:prstGeom>
          <a:noFill/>
        </p:spPr>
        <p:txBody>
          <a:bodyPr wrap="square" rtlCol="0">
            <a:spAutoFit/>
          </a:bodyPr>
          <a:lstStyle/>
          <a:p>
            <a:pPr algn="justLow" rtl="1"/>
            <a:r>
              <a:rPr lang="ar-EG" sz="6000" b="1" dirty="0" smtClean="0">
                <a:solidFill>
                  <a:srgbClr val="FF0000"/>
                </a:solidFill>
              </a:rPr>
              <a:t>صباحا</a:t>
            </a:r>
            <a:endParaRPr lang="en-US" sz="6000" b="1" dirty="0">
              <a:solidFill>
                <a:srgbClr val="FF0000"/>
              </a:solidFill>
            </a:endParaRPr>
          </a:p>
        </p:txBody>
      </p:sp>
      <p:pic>
        <p:nvPicPr>
          <p:cNvPr id="7170" name="Picture 2" descr="D:\photos\All Bible\Classics\RS183.JPG"/>
          <p:cNvPicPr>
            <a:picLocks noChangeAspect="1" noChangeArrowheads="1"/>
          </p:cNvPicPr>
          <p:nvPr/>
        </p:nvPicPr>
        <p:blipFill>
          <a:blip r:embed="rId2" cstate="print"/>
          <a:srcRect/>
          <a:stretch>
            <a:fillRect/>
          </a:stretch>
        </p:blipFill>
        <p:spPr bwMode="auto">
          <a:xfrm>
            <a:off x="685800" y="1676400"/>
            <a:ext cx="3733800" cy="4711147"/>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62400" y="1295400"/>
            <a:ext cx="4724400" cy="4524315"/>
          </a:xfrm>
          <a:prstGeom prst="rect">
            <a:avLst/>
          </a:prstGeom>
          <a:noFill/>
        </p:spPr>
        <p:txBody>
          <a:bodyPr wrap="square" rtlCol="0">
            <a:spAutoFit/>
          </a:bodyPr>
          <a:lstStyle/>
          <a:p>
            <a:pPr algn="justLow" rtl="1"/>
            <a:r>
              <a:rPr lang="ar-EG" sz="3600" b="1" dirty="0" smtClean="0"/>
              <a:t>ما أن يأتي المساء ..حتي تبدأ رحلة أسبوع الآلام.. لماذا ؟؟</a:t>
            </a:r>
          </a:p>
          <a:p>
            <a:pPr algn="justLow" rtl="1"/>
            <a:r>
              <a:rPr lang="ar-EG" sz="3600" b="1" dirty="0" smtClean="0"/>
              <a:t>لأن خروف الفصح كان يدخل أورشليم يوم 10 نيسان و يظلّ تحت الحفظ حتي يذبح يوم 14 نيسان ( يوم الجمعة ).. هكذا دخل خروف فصحنا المسيح إلي أورشليم كخروف فصح حقيقي</a:t>
            </a:r>
          </a:p>
        </p:txBody>
      </p:sp>
      <p:sp>
        <p:nvSpPr>
          <p:cNvPr id="5" name="Rectangle 4"/>
          <p:cNvSpPr/>
          <p:nvPr/>
        </p:nvSpPr>
        <p:spPr>
          <a:xfrm>
            <a:off x="4495800" y="381000"/>
            <a:ext cx="4086375" cy="76944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EG" sz="4400" b="1" cap="none" spc="0" dirty="0" smtClean="0">
                <a:ln/>
                <a:solidFill>
                  <a:schemeClr val="accent3"/>
                </a:solidFill>
                <a:effectLst/>
              </a:rPr>
              <a:t>يوم الأحد 10 نيسان :</a:t>
            </a:r>
            <a:endParaRPr lang="en-US" sz="4400" b="1" cap="none" spc="0" dirty="0">
              <a:ln/>
              <a:solidFill>
                <a:schemeClr val="accent3"/>
              </a:solidFill>
              <a:effectLst/>
            </a:endParaRPr>
          </a:p>
        </p:txBody>
      </p:sp>
      <p:sp>
        <p:nvSpPr>
          <p:cNvPr id="7" name="TextBox 6"/>
          <p:cNvSpPr txBox="1"/>
          <p:nvPr/>
        </p:nvSpPr>
        <p:spPr>
          <a:xfrm rot="19026647">
            <a:off x="-137012" y="510977"/>
            <a:ext cx="1900530" cy="1015663"/>
          </a:xfrm>
          <a:prstGeom prst="rect">
            <a:avLst/>
          </a:prstGeom>
          <a:noFill/>
        </p:spPr>
        <p:txBody>
          <a:bodyPr wrap="square" rtlCol="0">
            <a:spAutoFit/>
          </a:bodyPr>
          <a:lstStyle/>
          <a:p>
            <a:pPr algn="justLow" rtl="1"/>
            <a:r>
              <a:rPr lang="ar-EG" sz="6000" b="1" dirty="0" smtClean="0">
                <a:solidFill>
                  <a:srgbClr val="FF0000"/>
                </a:solidFill>
              </a:rPr>
              <a:t>مساء </a:t>
            </a:r>
            <a:endParaRPr lang="en-US" sz="6000" b="1" dirty="0">
              <a:solidFill>
                <a:srgbClr val="FF0000"/>
              </a:solidFill>
            </a:endParaRPr>
          </a:p>
        </p:txBody>
      </p:sp>
      <p:pic>
        <p:nvPicPr>
          <p:cNvPr id="8194" name="Picture 2" descr="D:\photos\new tastement\الصلبوت\10.JPG"/>
          <p:cNvPicPr>
            <a:picLocks noChangeAspect="1" noChangeArrowheads="1"/>
          </p:cNvPicPr>
          <p:nvPr/>
        </p:nvPicPr>
        <p:blipFill>
          <a:blip r:embed="rId2" cstate="print"/>
          <a:srcRect/>
          <a:stretch>
            <a:fillRect/>
          </a:stretch>
        </p:blipFill>
        <p:spPr bwMode="auto">
          <a:xfrm>
            <a:off x="685800" y="1447800"/>
            <a:ext cx="2971800" cy="4868529"/>
          </a:xfrm>
          <a:prstGeom prst="rect">
            <a:avLst/>
          </a:prstGeom>
          <a:noFill/>
          <a:effectLst>
            <a:glow rad="228600">
              <a:schemeClr val="accent1">
                <a:satMod val="175000"/>
                <a:alpha val="40000"/>
              </a:schemeClr>
            </a:glow>
            <a:softEdge rad="1270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62400" y="1295400"/>
            <a:ext cx="4724400" cy="5509200"/>
          </a:xfrm>
          <a:prstGeom prst="rect">
            <a:avLst/>
          </a:prstGeom>
          <a:noFill/>
        </p:spPr>
        <p:txBody>
          <a:bodyPr wrap="square" rtlCol="0">
            <a:spAutoFit/>
          </a:bodyPr>
          <a:lstStyle/>
          <a:p>
            <a:pPr algn="justLow" rtl="1"/>
            <a:r>
              <a:rPr lang="ar-EG" sz="4400" b="1" dirty="0" smtClean="0"/>
              <a:t>و يظل تحت الحفظ حتي يُذْبَح يوم الجمعة العظيمة عن خطايانا... لذا فنحن نشارك الرب هذه الفترة المقدسة من آلامه .</a:t>
            </a:r>
          </a:p>
          <a:p>
            <a:pPr algn="justLow" rtl="1"/>
            <a:r>
              <a:rPr lang="ar-EG" sz="4400" b="1" dirty="0" smtClean="0"/>
              <a:t>:</a:t>
            </a:r>
            <a:r>
              <a:rPr lang="ar-SA" sz="4400" b="1" dirty="0" smtClean="0"/>
              <a:t> (لان فصحنا ايضا المسيح قد ذبح لاجلنا) ( اكو 5 : 7 )</a:t>
            </a:r>
            <a:endParaRPr lang="ar-EG" sz="4400" b="1" dirty="0" smtClean="0"/>
          </a:p>
        </p:txBody>
      </p:sp>
      <p:sp>
        <p:nvSpPr>
          <p:cNvPr id="5" name="Rectangle 4"/>
          <p:cNvSpPr/>
          <p:nvPr/>
        </p:nvSpPr>
        <p:spPr>
          <a:xfrm>
            <a:off x="4495800" y="381000"/>
            <a:ext cx="4086375" cy="76944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EG" sz="4400" b="1" cap="none" spc="0" dirty="0" smtClean="0">
                <a:ln/>
                <a:solidFill>
                  <a:schemeClr val="accent3"/>
                </a:solidFill>
                <a:effectLst/>
              </a:rPr>
              <a:t>يوم الأحد 10 نيسان :</a:t>
            </a:r>
            <a:endParaRPr lang="en-US" sz="4400" b="1" cap="none" spc="0" dirty="0">
              <a:ln/>
              <a:solidFill>
                <a:schemeClr val="accent3"/>
              </a:solidFill>
              <a:effectLst/>
            </a:endParaRPr>
          </a:p>
        </p:txBody>
      </p:sp>
      <p:sp>
        <p:nvSpPr>
          <p:cNvPr id="7" name="TextBox 6"/>
          <p:cNvSpPr txBox="1"/>
          <p:nvPr/>
        </p:nvSpPr>
        <p:spPr>
          <a:xfrm rot="19026647">
            <a:off x="-137012" y="510977"/>
            <a:ext cx="1900530" cy="1015663"/>
          </a:xfrm>
          <a:prstGeom prst="rect">
            <a:avLst/>
          </a:prstGeom>
          <a:noFill/>
        </p:spPr>
        <p:txBody>
          <a:bodyPr wrap="square" rtlCol="0">
            <a:spAutoFit/>
          </a:bodyPr>
          <a:lstStyle/>
          <a:p>
            <a:pPr algn="justLow" rtl="1"/>
            <a:r>
              <a:rPr lang="ar-EG" sz="6000" b="1" dirty="0" smtClean="0">
                <a:solidFill>
                  <a:srgbClr val="FF0000"/>
                </a:solidFill>
              </a:rPr>
              <a:t>مساء </a:t>
            </a:r>
            <a:endParaRPr lang="en-US" sz="6000" b="1" dirty="0">
              <a:solidFill>
                <a:srgbClr val="FF0000"/>
              </a:solidFill>
            </a:endParaRPr>
          </a:p>
        </p:txBody>
      </p:sp>
      <p:pic>
        <p:nvPicPr>
          <p:cNvPr id="8194" name="Picture 2" descr="D:\photos\new tastement\الصلبوت\10.JPG"/>
          <p:cNvPicPr>
            <a:picLocks noChangeAspect="1" noChangeArrowheads="1"/>
          </p:cNvPicPr>
          <p:nvPr/>
        </p:nvPicPr>
        <p:blipFill>
          <a:blip r:embed="rId2" cstate="print"/>
          <a:srcRect/>
          <a:stretch>
            <a:fillRect/>
          </a:stretch>
        </p:blipFill>
        <p:spPr bwMode="auto">
          <a:xfrm>
            <a:off x="381000" y="1600200"/>
            <a:ext cx="2971800" cy="4868529"/>
          </a:xfrm>
          <a:prstGeom prst="rect">
            <a:avLst/>
          </a:prstGeom>
          <a:noFill/>
          <a:effectLst>
            <a:glow rad="228600">
              <a:schemeClr val="accent1">
                <a:satMod val="175000"/>
                <a:alpha val="40000"/>
              </a:schemeClr>
            </a:glow>
            <a:softEdge rad="1270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62400" y="1219200"/>
            <a:ext cx="4724400" cy="5509200"/>
          </a:xfrm>
          <a:prstGeom prst="rect">
            <a:avLst/>
          </a:prstGeom>
          <a:noFill/>
        </p:spPr>
        <p:txBody>
          <a:bodyPr wrap="square" rtlCol="0">
            <a:spAutoFit/>
          </a:bodyPr>
          <a:lstStyle/>
          <a:p>
            <a:pPr algn="justLow" rtl="1"/>
            <a:r>
              <a:rPr lang="ar-SA" sz="4400" b="1" dirty="0" smtClean="0"/>
              <a:t>في هذا اليوم ذهب السيد المسيح مع تلاميذه </a:t>
            </a:r>
            <a:r>
              <a:rPr lang="ar-EG" sz="4400" b="1" dirty="0" smtClean="0"/>
              <a:t>إ</a:t>
            </a:r>
            <a:r>
              <a:rPr lang="ar-SA" sz="4400" b="1" dirty="0" smtClean="0"/>
              <a:t>ل</a:t>
            </a:r>
            <a:r>
              <a:rPr lang="ar-EG" sz="4400" b="1" dirty="0" smtClean="0"/>
              <a:t>ى</a:t>
            </a:r>
            <a:r>
              <a:rPr lang="ar-SA" sz="4400" b="1" dirty="0" smtClean="0"/>
              <a:t> </a:t>
            </a:r>
            <a:r>
              <a:rPr lang="ar-EG" sz="4400" b="1" dirty="0" smtClean="0"/>
              <a:t>ا</a:t>
            </a:r>
            <a:r>
              <a:rPr lang="ar-SA" sz="4400" b="1" dirty="0" smtClean="0"/>
              <a:t>لهيكل</a:t>
            </a:r>
            <a:r>
              <a:rPr lang="ar-EG" sz="4400" b="1" dirty="0" smtClean="0"/>
              <a:t>،</a:t>
            </a:r>
            <a:r>
              <a:rPr lang="ar-SA" sz="4400" b="1" dirty="0" smtClean="0"/>
              <a:t> و في الطريق رأ</a:t>
            </a:r>
            <a:r>
              <a:rPr lang="ar-EG" sz="4400" b="1" dirty="0" smtClean="0"/>
              <a:t>ى</a:t>
            </a:r>
            <a:r>
              <a:rPr lang="ar-SA" sz="4400" b="1" dirty="0" smtClean="0"/>
              <a:t> شجرة تين مورقة</a:t>
            </a:r>
            <a:r>
              <a:rPr lang="ar-EG" sz="4400" b="1" dirty="0" smtClean="0"/>
              <a:t>،</a:t>
            </a:r>
            <a:r>
              <a:rPr lang="ar-SA" sz="4400" b="1" dirty="0" smtClean="0"/>
              <a:t> فتقدم </a:t>
            </a:r>
            <a:r>
              <a:rPr lang="ar-EG" sz="4400" b="1" dirty="0" smtClean="0"/>
              <a:t>إ</a:t>
            </a:r>
            <a:r>
              <a:rPr lang="ar-SA" sz="4400" b="1" dirty="0" smtClean="0"/>
              <a:t>ليها لعله يجد فيها ثمر</a:t>
            </a:r>
            <a:r>
              <a:rPr lang="ar-EG" sz="4400" b="1" dirty="0" smtClean="0"/>
              <a:t>ً</a:t>
            </a:r>
            <a:r>
              <a:rPr lang="ar-SA" sz="4400" b="1" dirty="0" smtClean="0"/>
              <a:t>ا</a:t>
            </a:r>
            <a:r>
              <a:rPr lang="ar-EG" sz="4400" b="1" dirty="0" smtClean="0"/>
              <a:t>، لكنه</a:t>
            </a:r>
            <a:r>
              <a:rPr lang="ar-SA" sz="4400" b="1" dirty="0" smtClean="0"/>
              <a:t> لم يجد فلعنها ... فماذا نستفيد من هذا ؟؟</a:t>
            </a:r>
            <a:endParaRPr lang="ar-EG" sz="4400" b="1" dirty="0" smtClean="0"/>
          </a:p>
        </p:txBody>
      </p:sp>
      <p:sp>
        <p:nvSpPr>
          <p:cNvPr id="5" name="Rectangle 4"/>
          <p:cNvSpPr/>
          <p:nvPr/>
        </p:nvSpPr>
        <p:spPr>
          <a:xfrm>
            <a:off x="4495800" y="381000"/>
            <a:ext cx="4363695" cy="76944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EG" sz="4400" b="1" cap="none" spc="0" dirty="0" smtClean="0">
                <a:ln/>
                <a:solidFill>
                  <a:schemeClr val="accent3"/>
                </a:solidFill>
                <a:effectLst/>
              </a:rPr>
              <a:t>يوم </a:t>
            </a:r>
            <a:r>
              <a:rPr lang="ar-SA" sz="4400" b="1" cap="none" spc="0" dirty="0" smtClean="0">
                <a:ln/>
                <a:solidFill>
                  <a:schemeClr val="accent3"/>
                </a:solidFill>
                <a:effectLst/>
              </a:rPr>
              <a:t>الاثنين 11 نيسان </a:t>
            </a:r>
            <a:r>
              <a:rPr lang="ar-EG" sz="4400" b="1" cap="none" spc="0" dirty="0" smtClean="0">
                <a:ln/>
                <a:solidFill>
                  <a:schemeClr val="accent3"/>
                </a:solidFill>
                <a:effectLst/>
              </a:rPr>
              <a:t>:</a:t>
            </a:r>
            <a:endParaRPr lang="en-US" sz="4400" b="1" cap="none" spc="0" dirty="0">
              <a:ln/>
              <a:solidFill>
                <a:schemeClr val="accent3"/>
              </a:solidFill>
              <a:effectLst/>
            </a:endParaRPr>
          </a:p>
        </p:txBody>
      </p:sp>
      <p:sp>
        <p:nvSpPr>
          <p:cNvPr id="7" name="TextBox 6"/>
          <p:cNvSpPr txBox="1"/>
          <p:nvPr/>
        </p:nvSpPr>
        <p:spPr>
          <a:xfrm rot="19026647">
            <a:off x="-60811" y="358577"/>
            <a:ext cx="1900530" cy="1015663"/>
          </a:xfrm>
          <a:prstGeom prst="rect">
            <a:avLst/>
          </a:prstGeom>
          <a:noFill/>
        </p:spPr>
        <p:txBody>
          <a:bodyPr wrap="square" rtlCol="0">
            <a:spAutoFit/>
          </a:bodyPr>
          <a:lstStyle/>
          <a:p>
            <a:pPr algn="justLow" rtl="1"/>
            <a:r>
              <a:rPr lang="ar-SA" sz="6000" b="1" dirty="0" smtClean="0">
                <a:solidFill>
                  <a:srgbClr val="FF0000"/>
                </a:solidFill>
              </a:rPr>
              <a:t>صباح</a:t>
            </a:r>
            <a:r>
              <a:rPr lang="ar-EG" sz="6000" b="1" dirty="0" smtClean="0">
                <a:solidFill>
                  <a:srgbClr val="FF0000"/>
                </a:solidFill>
              </a:rPr>
              <a:t>ً</a:t>
            </a:r>
            <a:r>
              <a:rPr lang="ar-SA" sz="6000" b="1" dirty="0" smtClean="0">
                <a:solidFill>
                  <a:srgbClr val="FF0000"/>
                </a:solidFill>
              </a:rPr>
              <a:t>ا</a:t>
            </a:r>
            <a:endParaRPr lang="en-US" sz="6000" b="1" dirty="0">
              <a:solidFill>
                <a:srgbClr val="FF0000"/>
              </a:solidFill>
            </a:endParaRPr>
          </a:p>
        </p:txBody>
      </p:sp>
      <p:pic>
        <p:nvPicPr>
          <p:cNvPr id="8" name="Picture 7" descr="jesus+-fig-tree.bmp"/>
          <p:cNvPicPr>
            <a:picLocks noChangeAspect="1"/>
          </p:cNvPicPr>
          <p:nvPr/>
        </p:nvPicPr>
        <p:blipFill>
          <a:blip r:embed="rId2" cstate="print"/>
          <a:stretch>
            <a:fillRect/>
          </a:stretch>
        </p:blipFill>
        <p:spPr>
          <a:xfrm>
            <a:off x="533401" y="1295400"/>
            <a:ext cx="3276600" cy="5105400"/>
          </a:xfrm>
          <a:prstGeom prst="rect">
            <a:avLst/>
          </a:prstGeom>
          <a:effectLst>
            <a:glow rad="139700">
              <a:schemeClr val="accent3">
                <a:satMod val="175000"/>
                <a:alpha val="40000"/>
              </a:schemeClr>
            </a:glow>
            <a:softEdge rad="63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05200" y="1066800"/>
            <a:ext cx="5638800" cy="5078313"/>
          </a:xfrm>
          <a:prstGeom prst="rect">
            <a:avLst/>
          </a:prstGeom>
          <a:noFill/>
        </p:spPr>
        <p:txBody>
          <a:bodyPr wrap="square" rtlCol="0">
            <a:spAutoFit/>
          </a:bodyPr>
          <a:lstStyle/>
          <a:p>
            <a:pPr algn="justLow" rtl="1"/>
            <a:r>
              <a:rPr lang="ar-SA" sz="3200" b="1" dirty="0" smtClean="0"/>
              <a:t>قيل عن آدم </a:t>
            </a:r>
            <a:r>
              <a:rPr lang="ar-EG" sz="3200" b="1" dirty="0" smtClean="0"/>
              <a:t>إ</a:t>
            </a:r>
            <a:r>
              <a:rPr lang="ar-SA" sz="3200" b="1" dirty="0" smtClean="0"/>
              <a:t>نه لم</a:t>
            </a:r>
            <a:r>
              <a:rPr lang="ar-EG" sz="3200" b="1" dirty="0" smtClean="0"/>
              <a:t>ّ</a:t>
            </a:r>
            <a:r>
              <a:rPr lang="ar-SA" sz="3200" b="1" dirty="0" smtClean="0"/>
              <a:t>ا تعر</a:t>
            </a:r>
            <a:r>
              <a:rPr lang="ar-EG" sz="3200" b="1" dirty="0" smtClean="0"/>
              <a:t>َّى</a:t>
            </a:r>
            <a:r>
              <a:rPr lang="ar-SA" sz="3200" b="1" dirty="0" smtClean="0"/>
              <a:t> ستر نفسه بورق </a:t>
            </a:r>
            <a:r>
              <a:rPr lang="ar-SA" sz="3200" b="1" u="sng" dirty="0" smtClean="0"/>
              <a:t>التين</a:t>
            </a:r>
            <a:r>
              <a:rPr lang="ar-EG" sz="3200" b="1" u="sng" dirty="0" smtClean="0"/>
              <a:t>،</a:t>
            </a:r>
            <a:r>
              <a:rPr lang="ar-SA" sz="3200" b="1" u="sng" dirty="0" smtClean="0"/>
              <a:t> </a:t>
            </a:r>
            <a:endParaRPr lang="ar-SA" sz="3200" b="1" dirty="0" smtClean="0"/>
          </a:p>
          <a:p>
            <a:pPr algn="justLow" rtl="1"/>
            <a:r>
              <a:rPr lang="ar-SA" sz="3200" b="1" dirty="0" smtClean="0"/>
              <a:t>فصار ورق التين رمز لمحاولة ال</a:t>
            </a:r>
            <a:r>
              <a:rPr lang="ar-EG" sz="3200" b="1" dirty="0" smtClean="0"/>
              <a:t>إ</a:t>
            </a:r>
            <a:r>
              <a:rPr lang="ar-SA" sz="3200" b="1" dirty="0" smtClean="0"/>
              <a:t>نسان تغطية أخطائه و عدم الاعتراف بها</a:t>
            </a:r>
            <a:r>
              <a:rPr lang="ar-EG" sz="3200" b="1" dirty="0" smtClean="0"/>
              <a:t>،</a:t>
            </a:r>
            <a:r>
              <a:rPr lang="ar-SA" sz="3200" b="1" dirty="0" smtClean="0"/>
              <a:t> مما يقوده للرياء و عدم التوبة</a:t>
            </a:r>
            <a:r>
              <a:rPr lang="ar-EG" sz="3200" b="1" dirty="0" smtClean="0"/>
              <a:t>.</a:t>
            </a:r>
            <a:r>
              <a:rPr lang="ar-SA" sz="3200" b="1" dirty="0" smtClean="0"/>
              <a:t>  </a:t>
            </a:r>
          </a:p>
          <a:p>
            <a:pPr algn="justLow" rtl="1"/>
            <a:r>
              <a:rPr lang="ar-SA" sz="3200" b="1" dirty="0" smtClean="0"/>
              <a:t>المسيح لعنها مش علشان مافيهاش ثمر لان دة لم يكن وقت الاثمار بل لعنها لانها كان فيها ورق زى النفوس اللى ليها شكل خارجى و  ليس لها ثمر داخلى ( الخداع ) و دة رمز للامة اليهودية </a:t>
            </a:r>
            <a:r>
              <a:rPr lang="ar-SA" sz="3600" b="1" dirty="0" smtClean="0"/>
              <a:t>)</a:t>
            </a:r>
            <a:endParaRPr lang="ar-EG" sz="3600" b="1" dirty="0" smtClean="0"/>
          </a:p>
        </p:txBody>
      </p:sp>
      <p:sp>
        <p:nvSpPr>
          <p:cNvPr id="5" name="Rectangle 4"/>
          <p:cNvSpPr/>
          <p:nvPr/>
        </p:nvSpPr>
        <p:spPr>
          <a:xfrm>
            <a:off x="4495800" y="381000"/>
            <a:ext cx="4363695" cy="76944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EG" sz="4400" b="1" cap="none" spc="0" dirty="0" smtClean="0">
                <a:ln/>
                <a:solidFill>
                  <a:schemeClr val="accent3"/>
                </a:solidFill>
                <a:effectLst/>
              </a:rPr>
              <a:t>يوم </a:t>
            </a:r>
            <a:r>
              <a:rPr lang="ar-SA" sz="4400" b="1" cap="none" spc="0" dirty="0" smtClean="0">
                <a:ln/>
                <a:solidFill>
                  <a:schemeClr val="accent3"/>
                </a:solidFill>
                <a:effectLst/>
              </a:rPr>
              <a:t>الاثنين 11 نيسان </a:t>
            </a:r>
            <a:r>
              <a:rPr lang="ar-EG" sz="4400" b="1" cap="none" spc="0" dirty="0" smtClean="0">
                <a:ln/>
                <a:solidFill>
                  <a:schemeClr val="accent3"/>
                </a:solidFill>
                <a:effectLst/>
              </a:rPr>
              <a:t>:</a:t>
            </a:r>
            <a:endParaRPr lang="en-US" sz="4400" b="1" cap="none" spc="0" dirty="0">
              <a:ln/>
              <a:solidFill>
                <a:schemeClr val="accent3"/>
              </a:solidFill>
              <a:effectLst/>
            </a:endParaRPr>
          </a:p>
        </p:txBody>
      </p:sp>
      <p:sp>
        <p:nvSpPr>
          <p:cNvPr id="7" name="TextBox 6"/>
          <p:cNvSpPr txBox="1"/>
          <p:nvPr/>
        </p:nvSpPr>
        <p:spPr>
          <a:xfrm rot="19026647">
            <a:off x="-60811" y="358577"/>
            <a:ext cx="1900530" cy="1015663"/>
          </a:xfrm>
          <a:prstGeom prst="rect">
            <a:avLst/>
          </a:prstGeom>
          <a:noFill/>
        </p:spPr>
        <p:txBody>
          <a:bodyPr wrap="square" rtlCol="0">
            <a:spAutoFit/>
          </a:bodyPr>
          <a:lstStyle/>
          <a:p>
            <a:pPr algn="justLow" rtl="1"/>
            <a:r>
              <a:rPr lang="ar-SA" sz="6000" b="1" dirty="0" smtClean="0">
                <a:solidFill>
                  <a:srgbClr val="FF0000"/>
                </a:solidFill>
              </a:rPr>
              <a:t>صباحا</a:t>
            </a:r>
            <a:endParaRPr lang="en-US" sz="6000" b="1" dirty="0">
              <a:solidFill>
                <a:srgbClr val="FF0000"/>
              </a:solidFill>
            </a:endParaRPr>
          </a:p>
        </p:txBody>
      </p:sp>
      <p:pic>
        <p:nvPicPr>
          <p:cNvPr id="8" name="Picture 7" descr="jesus+-fig-tree.bmp"/>
          <p:cNvPicPr>
            <a:picLocks noChangeAspect="1"/>
          </p:cNvPicPr>
          <p:nvPr/>
        </p:nvPicPr>
        <p:blipFill>
          <a:blip r:embed="rId2" cstate="print"/>
          <a:stretch>
            <a:fillRect/>
          </a:stretch>
        </p:blipFill>
        <p:spPr>
          <a:xfrm>
            <a:off x="228600" y="1295400"/>
            <a:ext cx="3276600" cy="5105400"/>
          </a:xfrm>
          <a:prstGeom prst="rect">
            <a:avLst/>
          </a:prstGeom>
          <a:effectLst>
            <a:glow rad="139700">
              <a:schemeClr val="accent3">
                <a:satMod val="175000"/>
                <a:alpha val="40000"/>
              </a:schemeClr>
            </a:glow>
            <a:softEdge rad="6350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62400" y="1447800"/>
            <a:ext cx="4724400" cy="4524315"/>
          </a:xfrm>
          <a:prstGeom prst="rect">
            <a:avLst/>
          </a:prstGeom>
          <a:noFill/>
        </p:spPr>
        <p:txBody>
          <a:bodyPr wrap="square" rtlCol="0">
            <a:spAutoFit/>
          </a:bodyPr>
          <a:lstStyle/>
          <a:p>
            <a:pPr algn="justLow" rtl="1"/>
            <a:r>
              <a:rPr lang="ar-SA" sz="3600" b="1" dirty="0" smtClean="0"/>
              <a:t>لذلك بعد أن أقامك الرب من خطيتك يوم السبت</a:t>
            </a:r>
            <a:r>
              <a:rPr lang="ar-EG" sz="3600" b="1" dirty="0" smtClean="0"/>
              <a:t>،</a:t>
            </a:r>
            <a:r>
              <a:rPr lang="ar-SA" sz="3600" b="1" dirty="0" smtClean="0"/>
              <a:t> و قبلته ملك</a:t>
            </a:r>
            <a:r>
              <a:rPr lang="ar-EG" sz="3600" b="1" dirty="0" smtClean="0"/>
              <a:t>ً</a:t>
            </a:r>
            <a:r>
              <a:rPr lang="ar-SA" sz="3600" b="1" dirty="0" smtClean="0"/>
              <a:t>ا في يوم الأحد</a:t>
            </a:r>
            <a:r>
              <a:rPr lang="ar-EG" sz="3600" b="1" dirty="0" smtClean="0"/>
              <a:t>،</a:t>
            </a:r>
            <a:r>
              <a:rPr lang="ar-SA" sz="3600" b="1" dirty="0" smtClean="0"/>
              <a:t> </a:t>
            </a:r>
          </a:p>
          <a:p>
            <a:pPr algn="justLow" rtl="1"/>
            <a:r>
              <a:rPr lang="ar-SA" sz="3600" b="1" dirty="0" smtClean="0"/>
              <a:t>في يوم ال</a:t>
            </a:r>
            <a:r>
              <a:rPr lang="ar-EG" sz="3600" b="1" dirty="0" smtClean="0"/>
              <a:t>إ</a:t>
            </a:r>
            <a:r>
              <a:rPr lang="ar-SA" sz="3600" b="1" dirty="0" smtClean="0"/>
              <a:t>ثنين لا ت</a:t>
            </a:r>
            <a:r>
              <a:rPr lang="ar-EG" sz="3600" b="1" dirty="0" smtClean="0"/>
              <a:t>ُ</a:t>
            </a:r>
            <a:r>
              <a:rPr lang="ar-SA" sz="3600" b="1" dirty="0" smtClean="0"/>
              <a:t>داري خطيتك المحبوبة</a:t>
            </a:r>
            <a:r>
              <a:rPr lang="ar-EG" sz="3600" b="1" dirty="0" smtClean="0"/>
              <a:t>،</a:t>
            </a:r>
            <a:r>
              <a:rPr lang="ar-SA" sz="3600" b="1" dirty="0" smtClean="0"/>
              <a:t> بل اكشف ذاتك و عر</a:t>
            </a:r>
            <a:r>
              <a:rPr lang="ar-EG" sz="3600" b="1" dirty="0" smtClean="0"/>
              <a:t>ِّ</a:t>
            </a:r>
            <a:r>
              <a:rPr lang="ar-SA" sz="3600" b="1" dirty="0" smtClean="0"/>
              <a:t>يها من الورق الذي بدون ثمر</a:t>
            </a:r>
            <a:r>
              <a:rPr lang="ar-EG" sz="3600" b="1" dirty="0" smtClean="0"/>
              <a:t>،</a:t>
            </a:r>
            <a:r>
              <a:rPr lang="ar-SA" sz="3600" b="1" dirty="0" smtClean="0"/>
              <a:t> و قد</a:t>
            </a:r>
            <a:r>
              <a:rPr lang="ar-EG" sz="3600" b="1" dirty="0" smtClean="0"/>
              <a:t>ِّ</a:t>
            </a:r>
            <a:r>
              <a:rPr lang="ar-SA" sz="3600" b="1" dirty="0" smtClean="0"/>
              <a:t>م توبة صادقة عنها من قلبك .</a:t>
            </a:r>
            <a:endParaRPr lang="ar-EG" sz="3600" b="1" dirty="0" smtClean="0"/>
          </a:p>
        </p:txBody>
      </p:sp>
      <p:sp>
        <p:nvSpPr>
          <p:cNvPr id="5" name="Rectangle 4"/>
          <p:cNvSpPr/>
          <p:nvPr/>
        </p:nvSpPr>
        <p:spPr>
          <a:xfrm>
            <a:off x="4495800" y="381000"/>
            <a:ext cx="4363695" cy="76944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EG" sz="4400" b="1" cap="none" spc="0" dirty="0" smtClean="0">
                <a:ln/>
                <a:solidFill>
                  <a:schemeClr val="accent3"/>
                </a:solidFill>
                <a:effectLst/>
              </a:rPr>
              <a:t>يوم </a:t>
            </a:r>
            <a:r>
              <a:rPr lang="ar-SA" sz="4400" b="1" cap="none" spc="0" dirty="0" smtClean="0">
                <a:ln/>
                <a:solidFill>
                  <a:schemeClr val="accent3"/>
                </a:solidFill>
                <a:effectLst/>
              </a:rPr>
              <a:t>الاثنين 11 نيسان </a:t>
            </a:r>
            <a:r>
              <a:rPr lang="ar-EG" sz="4400" b="1" cap="none" spc="0" dirty="0" smtClean="0">
                <a:ln/>
                <a:solidFill>
                  <a:schemeClr val="accent3"/>
                </a:solidFill>
                <a:effectLst/>
              </a:rPr>
              <a:t>:</a:t>
            </a:r>
            <a:endParaRPr lang="en-US" sz="4400" b="1" cap="none" spc="0" dirty="0">
              <a:ln/>
              <a:solidFill>
                <a:schemeClr val="accent3"/>
              </a:solidFill>
              <a:effectLst/>
            </a:endParaRPr>
          </a:p>
        </p:txBody>
      </p:sp>
      <p:sp>
        <p:nvSpPr>
          <p:cNvPr id="7" name="TextBox 6"/>
          <p:cNvSpPr txBox="1"/>
          <p:nvPr/>
        </p:nvSpPr>
        <p:spPr>
          <a:xfrm rot="19026647">
            <a:off x="-60811" y="358577"/>
            <a:ext cx="1900530" cy="1015663"/>
          </a:xfrm>
          <a:prstGeom prst="rect">
            <a:avLst/>
          </a:prstGeom>
          <a:noFill/>
        </p:spPr>
        <p:txBody>
          <a:bodyPr wrap="square" rtlCol="0">
            <a:spAutoFit/>
          </a:bodyPr>
          <a:lstStyle/>
          <a:p>
            <a:pPr algn="justLow" rtl="1"/>
            <a:r>
              <a:rPr lang="ar-SA" sz="6000" b="1" dirty="0" smtClean="0">
                <a:solidFill>
                  <a:srgbClr val="FF0000"/>
                </a:solidFill>
              </a:rPr>
              <a:t>صباحا</a:t>
            </a:r>
            <a:endParaRPr lang="en-US" sz="6000" b="1" dirty="0">
              <a:solidFill>
                <a:srgbClr val="FF0000"/>
              </a:solidFill>
            </a:endParaRPr>
          </a:p>
        </p:txBody>
      </p:sp>
      <p:pic>
        <p:nvPicPr>
          <p:cNvPr id="8" name="Picture 7" descr="jesus+-fig-tree.bmp"/>
          <p:cNvPicPr>
            <a:picLocks noChangeAspect="1"/>
          </p:cNvPicPr>
          <p:nvPr/>
        </p:nvPicPr>
        <p:blipFill>
          <a:blip r:embed="rId2" cstate="print"/>
          <a:stretch>
            <a:fillRect/>
          </a:stretch>
        </p:blipFill>
        <p:spPr>
          <a:xfrm>
            <a:off x="533401" y="1295400"/>
            <a:ext cx="3276600" cy="5105400"/>
          </a:xfrm>
          <a:prstGeom prst="rect">
            <a:avLst/>
          </a:prstGeom>
          <a:effectLst>
            <a:glow rad="139700">
              <a:schemeClr val="accent3">
                <a:satMod val="175000"/>
                <a:alpha val="40000"/>
              </a:schemeClr>
            </a:glow>
            <a:softEdge rad="63500"/>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67200" y="1447800"/>
            <a:ext cx="4419600" cy="5386090"/>
          </a:xfrm>
          <a:prstGeom prst="rect">
            <a:avLst/>
          </a:prstGeom>
          <a:noFill/>
        </p:spPr>
        <p:txBody>
          <a:bodyPr wrap="square" rtlCol="0">
            <a:spAutoFit/>
          </a:bodyPr>
          <a:lstStyle/>
          <a:p>
            <a:pPr algn="justLow" rtl="1"/>
            <a:r>
              <a:rPr lang="ar-SA" sz="3600" b="1" dirty="0" smtClean="0"/>
              <a:t>تطهير الهيكل </a:t>
            </a:r>
          </a:p>
          <a:p>
            <a:pPr algn="justLow" rtl="1"/>
            <a:r>
              <a:rPr lang="ar-EG" sz="2800" b="1" dirty="0" smtClean="0"/>
              <a:t>لاحظ أن عمل التطهير يشمل عملين [1] عمل سلبي فيه طرد الرب الباعة وطهر الهيكل [2] عمل إيجابي قام فيه الرب بالتعليم.</a:t>
            </a:r>
            <a:endParaRPr lang="ar-SA" sz="2800" b="1" dirty="0" smtClean="0"/>
          </a:p>
          <a:p>
            <a:pPr algn="justLow" rtl="1"/>
            <a:r>
              <a:rPr lang="ar-SA" sz="2800" b="1" dirty="0" smtClean="0"/>
              <a:t>ما أن تفتح قلبك للرب يسوع و تعترف بخطيتك</a:t>
            </a:r>
            <a:r>
              <a:rPr lang="ar-EG" sz="2800" b="1" dirty="0" smtClean="0"/>
              <a:t>،</a:t>
            </a:r>
            <a:r>
              <a:rPr lang="ar-SA" sz="2800" b="1" dirty="0" smtClean="0"/>
              <a:t> حتي يبدأ هو العمل</a:t>
            </a:r>
            <a:r>
              <a:rPr lang="ar-EG" sz="2800" b="1" dirty="0" smtClean="0"/>
              <a:t>، </a:t>
            </a:r>
            <a:r>
              <a:rPr lang="ar-SA" sz="2800" b="1" dirty="0" smtClean="0"/>
              <a:t>فيطردها من قلبك</a:t>
            </a:r>
            <a:r>
              <a:rPr lang="ar-EG" sz="2800" b="1" dirty="0" smtClean="0"/>
              <a:t>..</a:t>
            </a:r>
            <a:r>
              <a:rPr lang="ar-SA" sz="2800" b="1" dirty="0" smtClean="0"/>
              <a:t> ليس عليك أن تكون نقي</a:t>
            </a:r>
            <a:r>
              <a:rPr lang="ar-EG" sz="2800" b="1" dirty="0" smtClean="0"/>
              <a:t>ً</a:t>
            </a:r>
            <a:r>
              <a:rPr lang="ar-SA" sz="2800" b="1" dirty="0" smtClean="0"/>
              <a:t>ا</a:t>
            </a:r>
            <a:r>
              <a:rPr lang="ar-EG" sz="2800" b="1" dirty="0" smtClean="0"/>
              <a:t>،</a:t>
            </a:r>
            <a:r>
              <a:rPr lang="ar-SA" sz="2800" b="1" dirty="0" smtClean="0"/>
              <a:t> بل هو م</a:t>
            </a:r>
            <a:r>
              <a:rPr lang="ar-EG" sz="2800" b="1" dirty="0" smtClean="0"/>
              <a:t>َ</a:t>
            </a:r>
            <a:r>
              <a:rPr lang="ar-SA" sz="2800" b="1" dirty="0" smtClean="0"/>
              <a:t>ن سيقوم بالتطهير..</a:t>
            </a:r>
            <a:r>
              <a:rPr lang="ar-EG" sz="2800" b="1" dirty="0" smtClean="0"/>
              <a:t> </a:t>
            </a:r>
            <a:r>
              <a:rPr lang="ar-SA" sz="2800" b="1" dirty="0" smtClean="0"/>
              <a:t>قد يكون مؤلم</a:t>
            </a:r>
            <a:r>
              <a:rPr lang="ar-EG" sz="2800" b="1" dirty="0" smtClean="0"/>
              <a:t>ً</a:t>
            </a:r>
            <a:r>
              <a:rPr lang="ar-SA" sz="2800" b="1" dirty="0" smtClean="0"/>
              <a:t>ا أن تتخل</a:t>
            </a:r>
            <a:r>
              <a:rPr lang="ar-EG" sz="2800" b="1" dirty="0" smtClean="0"/>
              <a:t>ّى</a:t>
            </a:r>
            <a:r>
              <a:rPr lang="ar-SA" sz="2800" b="1" dirty="0" smtClean="0"/>
              <a:t> عم</a:t>
            </a:r>
            <a:r>
              <a:rPr lang="ar-EG" sz="2800" b="1" dirty="0" smtClean="0"/>
              <a:t>ّ</a:t>
            </a:r>
            <a:r>
              <a:rPr lang="ar-SA" sz="2800" b="1" dirty="0" smtClean="0"/>
              <a:t>ا تحب</a:t>
            </a:r>
            <a:r>
              <a:rPr lang="ar-EG" sz="2800" b="1" dirty="0" smtClean="0"/>
              <a:t>ّ،</a:t>
            </a:r>
            <a:r>
              <a:rPr lang="ar-SA" sz="2800" b="1" dirty="0" smtClean="0"/>
              <a:t> لكن هو سيحل</a:t>
            </a:r>
            <a:r>
              <a:rPr lang="ar-EG" sz="2800" b="1" dirty="0" smtClean="0"/>
              <a:t>ّ</a:t>
            </a:r>
            <a:r>
              <a:rPr lang="ar-SA" sz="2800" b="1" dirty="0" smtClean="0"/>
              <a:t> مكانها و يشبعك</a:t>
            </a:r>
            <a:r>
              <a:rPr lang="ar-EG" sz="2800" b="1" dirty="0" smtClean="0"/>
              <a:t>.</a:t>
            </a:r>
            <a:r>
              <a:rPr lang="ar-SA" sz="2800" b="1" dirty="0" smtClean="0"/>
              <a:t>  </a:t>
            </a:r>
            <a:endParaRPr lang="ar-EG" sz="2800" b="1" dirty="0" smtClean="0"/>
          </a:p>
        </p:txBody>
      </p:sp>
      <p:sp>
        <p:nvSpPr>
          <p:cNvPr id="5" name="Rectangle 4"/>
          <p:cNvSpPr/>
          <p:nvPr/>
        </p:nvSpPr>
        <p:spPr>
          <a:xfrm>
            <a:off x="4495800" y="381000"/>
            <a:ext cx="4363695" cy="76944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EG" sz="4400" b="1" cap="none" spc="0" dirty="0" smtClean="0">
                <a:ln/>
                <a:solidFill>
                  <a:schemeClr val="accent3"/>
                </a:solidFill>
                <a:effectLst/>
              </a:rPr>
              <a:t>يوم </a:t>
            </a:r>
            <a:r>
              <a:rPr lang="ar-SA" sz="4400" b="1" cap="none" spc="0" dirty="0" smtClean="0">
                <a:ln/>
                <a:solidFill>
                  <a:schemeClr val="accent3"/>
                </a:solidFill>
                <a:effectLst/>
              </a:rPr>
              <a:t>الاثنين 11 نيسان </a:t>
            </a:r>
            <a:r>
              <a:rPr lang="ar-EG" sz="4400" b="1" cap="none" spc="0" dirty="0" smtClean="0">
                <a:ln/>
                <a:solidFill>
                  <a:schemeClr val="accent3"/>
                </a:solidFill>
                <a:effectLst/>
              </a:rPr>
              <a:t>:</a:t>
            </a:r>
            <a:endParaRPr lang="en-US" sz="4400" b="1" cap="none" spc="0" dirty="0">
              <a:ln/>
              <a:solidFill>
                <a:schemeClr val="accent3"/>
              </a:solidFill>
              <a:effectLst/>
            </a:endParaRPr>
          </a:p>
        </p:txBody>
      </p:sp>
      <p:sp>
        <p:nvSpPr>
          <p:cNvPr id="7" name="TextBox 6"/>
          <p:cNvSpPr txBox="1"/>
          <p:nvPr/>
        </p:nvSpPr>
        <p:spPr>
          <a:xfrm rot="19026647">
            <a:off x="-60811" y="358577"/>
            <a:ext cx="1900530" cy="1015663"/>
          </a:xfrm>
          <a:prstGeom prst="rect">
            <a:avLst/>
          </a:prstGeom>
          <a:noFill/>
        </p:spPr>
        <p:txBody>
          <a:bodyPr wrap="square" rtlCol="0">
            <a:spAutoFit/>
          </a:bodyPr>
          <a:lstStyle/>
          <a:p>
            <a:pPr algn="justLow" rtl="1"/>
            <a:r>
              <a:rPr lang="ar-SA" sz="6000" b="1" dirty="0" smtClean="0">
                <a:solidFill>
                  <a:srgbClr val="FF0000"/>
                </a:solidFill>
              </a:rPr>
              <a:t>صباحا</a:t>
            </a:r>
            <a:endParaRPr lang="en-US" sz="6000" b="1" dirty="0">
              <a:solidFill>
                <a:srgbClr val="FF0000"/>
              </a:solidFill>
            </a:endParaRPr>
          </a:p>
        </p:txBody>
      </p:sp>
      <p:pic>
        <p:nvPicPr>
          <p:cNvPr id="9" name="Picture 8" descr="temple3.jpg"/>
          <p:cNvPicPr>
            <a:picLocks noChangeAspect="1"/>
          </p:cNvPicPr>
          <p:nvPr/>
        </p:nvPicPr>
        <p:blipFill>
          <a:blip r:embed="rId2" cstate="print"/>
          <a:stretch>
            <a:fillRect/>
          </a:stretch>
        </p:blipFill>
        <p:spPr>
          <a:xfrm>
            <a:off x="457200" y="1447800"/>
            <a:ext cx="3458497" cy="5105400"/>
          </a:xfrm>
          <a:prstGeom prst="rect">
            <a:avLst/>
          </a:prstGeom>
          <a:effectLst>
            <a:glow rad="228600">
              <a:schemeClr val="accent1">
                <a:satMod val="175000"/>
                <a:alpha val="40000"/>
              </a:schemeClr>
            </a:glow>
            <a:softEdge rad="63500"/>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57600" y="1447800"/>
            <a:ext cx="5029200" cy="4401205"/>
          </a:xfrm>
          <a:prstGeom prst="rect">
            <a:avLst/>
          </a:prstGeom>
          <a:noFill/>
        </p:spPr>
        <p:txBody>
          <a:bodyPr wrap="square" rtlCol="0">
            <a:spAutoFit/>
          </a:bodyPr>
          <a:lstStyle/>
          <a:p>
            <a:pPr algn="justLow" rtl="1"/>
            <a:r>
              <a:rPr lang="ar-SA" sz="4000" b="1" dirty="0" smtClean="0"/>
              <a:t>في المساء عاد الرب يسوع </a:t>
            </a:r>
            <a:r>
              <a:rPr lang="ar-EG" sz="4000" b="1" dirty="0" smtClean="0"/>
              <a:t>إ</a:t>
            </a:r>
            <a:r>
              <a:rPr lang="ar-SA" sz="4000" b="1" dirty="0" smtClean="0"/>
              <a:t>ل</a:t>
            </a:r>
            <a:r>
              <a:rPr lang="ar-EG" sz="4000" b="1" dirty="0" smtClean="0"/>
              <a:t>ى</a:t>
            </a:r>
            <a:r>
              <a:rPr lang="ar-SA" sz="4000" b="1" dirty="0" smtClean="0"/>
              <a:t> بيت عنيا ليبيت فيها . </a:t>
            </a:r>
          </a:p>
          <a:p>
            <a:pPr algn="justLow" rtl="1"/>
            <a:r>
              <a:rPr lang="ar-SA" sz="4000" b="1" dirty="0" smtClean="0"/>
              <a:t>فهو يرتاح حينما ي</a:t>
            </a:r>
            <a:r>
              <a:rPr lang="ar-EG" sz="4000" b="1" dirty="0" smtClean="0"/>
              <a:t>ُ</a:t>
            </a:r>
            <a:r>
              <a:rPr lang="ar-SA" sz="4000" b="1" dirty="0" smtClean="0"/>
              <a:t>ريح م</a:t>
            </a:r>
            <a:r>
              <a:rPr lang="ar-EG" sz="4000" b="1" dirty="0" smtClean="0"/>
              <a:t>َ</a:t>
            </a:r>
            <a:r>
              <a:rPr lang="ar-SA" sz="4000" b="1" dirty="0" smtClean="0"/>
              <a:t>ن هم في بيت عنيا (بيت الألم)</a:t>
            </a:r>
            <a:r>
              <a:rPr lang="ar-EG" sz="4000" b="1" dirty="0" smtClean="0"/>
              <a:t>.</a:t>
            </a:r>
            <a:r>
              <a:rPr lang="ar-SA" sz="4000" b="1" dirty="0" smtClean="0"/>
              <a:t> </a:t>
            </a:r>
          </a:p>
          <a:p>
            <a:pPr algn="justLow" rtl="1"/>
            <a:endParaRPr lang="ar-SA" sz="4000" b="1" dirty="0" smtClean="0"/>
          </a:p>
          <a:p>
            <a:pPr algn="justLow" rtl="1"/>
            <a:r>
              <a:rPr lang="ar-SA" sz="4000" b="1" dirty="0" smtClean="0"/>
              <a:t>ف</a:t>
            </a:r>
            <a:r>
              <a:rPr lang="ar-EG" sz="4000" b="1" dirty="0" smtClean="0"/>
              <a:t>إ</a:t>
            </a:r>
            <a:r>
              <a:rPr lang="ar-SA" sz="4000" b="1" dirty="0" smtClean="0"/>
              <a:t>ن كنت في ألم فافرح</a:t>
            </a:r>
            <a:r>
              <a:rPr lang="ar-EG" sz="4000" b="1" dirty="0" smtClean="0"/>
              <a:t>،</a:t>
            </a:r>
            <a:r>
              <a:rPr lang="ar-SA" sz="4000" b="1" dirty="0" smtClean="0"/>
              <a:t> لأن م</a:t>
            </a:r>
            <a:r>
              <a:rPr lang="ar-EG" sz="4000" b="1" dirty="0" smtClean="0"/>
              <a:t>ُ</a:t>
            </a:r>
            <a:r>
              <a:rPr lang="ar-SA" sz="4000" b="1" dirty="0" smtClean="0"/>
              <a:t>ست</a:t>
            </a:r>
            <a:r>
              <a:rPr lang="ar-EG" sz="4000" b="1" dirty="0" smtClean="0"/>
              <a:t>َ</a:t>
            </a:r>
            <a:r>
              <a:rPr lang="ar-SA" sz="4000" b="1" dirty="0" smtClean="0"/>
              <a:t>ق</a:t>
            </a:r>
            <a:r>
              <a:rPr lang="ar-EG" sz="4000" b="1" dirty="0" smtClean="0"/>
              <a:t>َ</a:t>
            </a:r>
            <a:r>
              <a:rPr lang="ar-SA" sz="4000" b="1" dirty="0" smtClean="0"/>
              <a:t>ر</a:t>
            </a:r>
            <a:r>
              <a:rPr lang="ar-EG" sz="4000" b="1" dirty="0" smtClean="0"/>
              <a:t>ّ</a:t>
            </a:r>
            <a:r>
              <a:rPr lang="ar-SA" sz="4000" b="1" dirty="0" smtClean="0"/>
              <a:t> الرب هو قلبك</a:t>
            </a:r>
            <a:r>
              <a:rPr lang="ar-EG" sz="4000" b="1" dirty="0" smtClean="0"/>
              <a:t>.</a:t>
            </a:r>
            <a:r>
              <a:rPr lang="ar-SA" sz="4000" b="1" dirty="0" smtClean="0"/>
              <a:t> </a:t>
            </a:r>
            <a:endParaRPr lang="ar-EG" sz="4000" b="1" dirty="0" smtClean="0"/>
          </a:p>
        </p:txBody>
      </p:sp>
      <p:sp>
        <p:nvSpPr>
          <p:cNvPr id="5" name="Rectangle 4"/>
          <p:cNvSpPr/>
          <p:nvPr/>
        </p:nvSpPr>
        <p:spPr>
          <a:xfrm>
            <a:off x="4495800" y="381000"/>
            <a:ext cx="4363695" cy="76944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EG" sz="4400" b="1" cap="none" spc="0" dirty="0" smtClean="0">
                <a:ln/>
                <a:solidFill>
                  <a:schemeClr val="accent3"/>
                </a:solidFill>
                <a:effectLst/>
              </a:rPr>
              <a:t>يوم </a:t>
            </a:r>
            <a:r>
              <a:rPr lang="ar-SA" sz="4400" b="1" cap="none" spc="0" dirty="0" smtClean="0">
                <a:ln/>
                <a:solidFill>
                  <a:schemeClr val="accent3"/>
                </a:solidFill>
                <a:effectLst/>
              </a:rPr>
              <a:t>الاثنين 11 نيسان </a:t>
            </a:r>
            <a:r>
              <a:rPr lang="ar-EG" sz="4400" b="1" cap="none" spc="0" dirty="0" smtClean="0">
                <a:ln/>
                <a:solidFill>
                  <a:schemeClr val="accent3"/>
                </a:solidFill>
                <a:effectLst/>
              </a:rPr>
              <a:t>:</a:t>
            </a:r>
            <a:endParaRPr lang="en-US" sz="4400" b="1" cap="none" spc="0" dirty="0">
              <a:ln/>
              <a:solidFill>
                <a:schemeClr val="accent3"/>
              </a:solidFill>
              <a:effectLst/>
            </a:endParaRPr>
          </a:p>
        </p:txBody>
      </p:sp>
      <p:sp>
        <p:nvSpPr>
          <p:cNvPr id="7" name="TextBox 6"/>
          <p:cNvSpPr txBox="1"/>
          <p:nvPr/>
        </p:nvSpPr>
        <p:spPr>
          <a:xfrm rot="19026647">
            <a:off x="-60813" y="510976"/>
            <a:ext cx="1900530" cy="1015663"/>
          </a:xfrm>
          <a:prstGeom prst="rect">
            <a:avLst/>
          </a:prstGeom>
          <a:noFill/>
        </p:spPr>
        <p:txBody>
          <a:bodyPr wrap="square" rtlCol="0">
            <a:spAutoFit/>
          </a:bodyPr>
          <a:lstStyle/>
          <a:p>
            <a:pPr algn="justLow" rtl="1"/>
            <a:r>
              <a:rPr lang="ar-SA" sz="6000" b="1" dirty="0" smtClean="0">
                <a:solidFill>
                  <a:srgbClr val="FF0000"/>
                </a:solidFill>
              </a:rPr>
              <a:t>مساء</a:t>
            </a:r>
            <a:r>
              <a:rPr lang="ar-EG" sz="6000" b="1" dirty="0" smtClean="0">
                <a:solidFill>
                  <a:srgbClr val="FF0000"/>
                </a:solidFill>
              </a:rPr>
              <a:t>ً</a:t>
            </a:r>
            <a:r>
              <a:rPr lang="ar-SA" sz="6000" b="1" dirty="0" smtClean="0">
                <a:solidFill>
                  <a:srgbClr val="FF0000"/>
                </a:solidFill>
              </a:rPr>
              <a:t> </a:t>
            </a:r>
            <a:endParaRPr lang="en-US" sz="6000" b="1" dirty="0">
              <a:solidFill>
                <a:srgbClr val="FF0000"/>
              </a:solidFill>
            </a:endParaRPr>
          </a:p>
        </p:txBody>
      </p:sp>
      <p:pic>
        <p:nvPicPr>
          <p:cNvPr id="9" name="Picture 8" descr="temple3.jpg"/>
          <p:cNvPicPr>
            <a:picLocks noChangeAspect="1"/>
          </p:cNvPicPr>
          <p:nvPr/>
        </p:nvPicPr>
        <p:blipFill>
          <a:blip r:embed="rId2" cstate="print"/>
          <a:stretch>
            <a:fillRect/>
          </a:stretch>
        </p:blipFill>
        <p:spPr>
          <a:xfrm>
            <a:off x="152400" y="1981200"/>
            <a:ext cx="3458497" cy="4876800"/>
          </a:xfrm>
          <a:prstGeom prst="rect">
            <a:avLst/>
          </a:prstGeom>
          <a:effectLst>
            <a:glow rad="228600">
              <a:schemeClr val="accent1">
                <a:satMod val="175000"/>
                <a:alpha val="40000"/>
              </a:schemeClr>
            </a:glow>
            <a:softEdge rad="635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67200" y="1295400"/>
            <a:ext cx="4419600" cy="4832092"/>
          </a:xfrm>
          <a:prstGeom prst="rect">
            <a:avLst/>
          </a:prstGeom>
          <a:noFill/>
        </p:spPr>
        <p:txBody>
          <a:bodyPr wrap="square" rtlCol="0">
            <a:spAutoFit/>
          </a:bodyPr>
          <a:lstStyle/>
          <a:p>
            <a:pPr algn="justLow" rtl="1"/>
            <a:r>
              <a:rPr lang="ar-SA" sz="4400" b="1" dirty="0" smtClean="0"/>
              <a:t>يوم الثلاثاء هو يوم </a:t>
            </a:r>
            <a:r>
              <a:rPr lang="ar-SA" sz="4400" b="1" u="sng" dirty="0" smtClean="0"/>
              <a:t>التعليم</a:t>
            </a:r>
            <a:r>
              <a:rPr lang="ar-EG" sz="4400" b="1" dirty="0" smtClean="0"/>
              <a:t>..</a:t>
            </a:r>
            <a:endParaRPr lang="ar-SA" sz="4400" b="1" dirty="0" smtClean="0"/>
          </a:p>
          <a:p>
            <a:pPr algn="justLow" rtl="1"/>
            <a:r>
              <a:rPr lang="ar-SA" sz="4400" b="1" dirty="0" smtClean="0"/>
              <a:t>فبعد أن تطرد الخطية من قلبك يوم الاثنين</a:t>
            </a:r>
            <a:r>
              <a:rPr lang="ar-EG" sz="4400" b="1" dirty="0" smtClean="0"/>
              <a:t>،</a:t>
            </a:r>
            <a:r>
              <a:rPr lang="ar-SA" sz="4400" b="1" dirty="0" smtClean="0"/>
              <a:t> يأتي الرب ببهائه و يحل</a:t>
            </a:r>
            <a:r>
              <a:rPr lang="ar-EG" sz="4400" b="1" dirty="0" smtClean="0"/>
              <a:t>ّ</a:t>
            </a:r>
            <a:r>
              <a:rPr lang="ar-SA" sz="4400" b="1" dirty="0" smtClean="0"/>
              <a:t> داخلك و يعل</a:t>
            </a:r>
            <a:r>
              <a:rPr lang="ar-EG" sz="4400" b="1" dirty="0" smtClean="0"/>
              <a:t>ّ</a:t>
            </a:r>
            <a:r>
              <a:rPr lang="ar-SA" sz="4400" b="1" dirty="0" smtClean="0"/>
              <a:t>مك الطريق</a:t>
            </a:r>
            <a:r>
              <a:rPr lang="ar-EG" sz="4400" b="1" dirty="0" smtClean="0"/>
              <a:t>.</a:t>
            </a:r>
            <a:r>
              <a:rPr lang="ar-SA" sz="4400" b="1" dirty="0" smtClean="0"/>
              <a:t> </a:t>
            </a:r>
          </a:p>
          <a:p>
            <a:pPr algn="justLow" rtl="1"/>
            <a:r>
              <a:rPr lang="ar-EG" sz="4400" b="1" dirty="0" smtClean="0"/>
              <a:t>.</a:t>
            </a:r>
            <a:r>
              <a:rPr lang="ar-SA" sz="4400" b="1" dirty="0" smtClean="0"/>
              <a:t> </a:t>
            </a:r>
            <a:endParaRPr lang="ar-EG" sz="4400" b="1" dirty="0" smtClean="0"/>
          </a:p>
        </p:txBody>
      </p:sp>
      <p:sp>
        <p:nvSpPr>
          <p:cNvPr id="5" name="Rectangle 4"/>
          <p:cNvSpPr/>
          <p:nvPr/>
        </p:nvSpPr>
        <p:spPr>
          <a:xfrm>
            <a:off x="4495800" y="381000"/>
            <a:ext cx="4466287" cy="76944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EG" sz="4400" b="1" cap="none" spc="0" dirty="0" smtClean="0">
                <a:ln/>
                <a:solidFill>
                  <a:schemeClr val="accent3"/>
                </a:solidFill>
                <a:effectLst/>
              </a:rPr>
              <a:t>يوم </a:t>
            </a:r>
            <a:r>
              <a:rPr lang="ar-SA" sz="4400" b="1" cap="none" spc="0" dirty="0" smtClean="0">
                <a:ln/>
                <a:solidFill>
                  <a:schemeClr val="accent3"/>
                </a:solidFill>
                <a:effectLst/>
              </a:rPr>
              <a:t>الثلاثاء 12 نيسان </a:t>
            </a:r>
            <a:r>
              <a:rPr lang="ar-EG" sz="4400" b="1" cap="none" spc="0" dirty="0" smtClean="0">
                <a:ln/>
                <a:solidFill>
                  <a:schemeClr val="accent3"/>
                </a:solidFill>
                <a:effectLst/>
              </a:rPr>
              <a:t>:</a:t>
            </a:r>
            <a:endParaRPr lang="en-US" sz="4400" b="1" cap="none" spc="0" dirty="0">
              <a:ln/>
              <a:solidFill>
                <a:schemeClr val="accent3"/>
              </a:solidFill>
              <a:effectLst/>
            </a:endParaRPr>
          </a:p>
        </p:txBody>
      </p:sp>
      <p:sp>
        <p:nvSpPr>
          <p:cNvPr id="7" name="TextBox 6"/>
          <p:cNvSpPr txBox="1"/>
          <p:nvPr/>
        </p:nvSpPr>
        <p:spPr>
          <a:xfrm rot="19026647">
            <a:off x="-60813" y="510976"/>
            <a:ext cx="1900530" cy="1015663"/>
          </a:xfrm>
          <a:prstGeom prst="rect">
            <a:avLst/>
          </a:prstGeom>
          <a:noFill/>
        </p:spPr>
        <p:txBody>
          <a:bodyPr wrap="square" rtlCol="0">
            <a:spAutoFit/>
          </a:bodyPr>
          <a:lstStyle/>
          <a:p>
            <a:pPr algn="justLow" rtl="1"/>
            <a:r>
              <a:rPr lang="ar-SA" sz="6000" b="1" dirty="0" smtClean="0">
                <a:solidFill>
                  <a:srgbClr val="FF0000"/>
                </a:solidFill>
              </a:rPr>
              <a:t>صباحاً</a:t>
            </a:r>
            <a:endParaRPr lang="en-US" sz="6000" b="1" dirty="0">
              <a:solidFill>
                <a:srgbClr val="FF0000"/>
              </a:solidFill>
            </a:endParaRPr>
          </a:p>
        </p:txBody>
      </p:sp>
      <p:pic>
        <p:nvPicPr>
          <p:cNvPr id="8" name="Picture 7" descr="Jesus Teaching.jpg"/>
          <p:cNvPicPr>
            <a:picLocks noChangeAspect="1"/>
          </p:cNvPicPr>
          <p:nvPr/>
        </p:nvPicPr>
        <p:blipFill>
          <a:blip r:embed="rId2" cstate="print"/>
          <a:stretch>
            <a:fillRect/>
          </a:stretch>
        </p:blipFill>
        <p:spPr>
          <a:xfrm>
            <a:off x="533400" y="1676400"/>
            <a:ext cx="3291763" cy="4267200"/>
          </a:xfrm>
          <a:prstGeom prst="dodecagon">
            <a:avLst/>
          </a:prstGeom>
          <a:effectLst>
            <a:softEdge rad="63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57600" y="1295400"/>
            <a:ext cx="5257800" cy="5078313"/>
          </a:xfrm>
          <a:prstGeom prst="rect">
            <a:avLst/>
          </a:prstGeom>
          <a:noFill/>
        </p:spPr>
        <p:txBody>
          <a:bodyPr wrap="square" rtlCol="0">
            <a:spAutoFit/>
          </a:bodyPr>
          <a:lstStyle/>
          <a:p>
            <a:pPr algn="justLow" rtl="1"/>
            <a:r>
              <a:rPr lang="ar-SA" sz="3600" b="1" dirty="0" smtClean="0"/>
              <a:t>+ + أعط</a:t>
            </a:r>
            <a:r>
              <a:rPr lang="ar-EG" sz="3600" b="1" dirty="0" smtClean="0"/>
              <a:t>ى</a:t>
            </a:r>
            <a:r>
              <a:rPr lang="ar-SA" sz="3600" b="1" dirty="0" smtClean="0"/>
              <a:t> المسيح في هذا اليوم العديد من الأمثا</a:t>
            </a:r>
            <a:r>
              <a:rPr lang="ar-EG" sz="3600" b="1" dirty="0" smtClean="0"/>
              <a:t>ل،</a:t>
            </a:r>
            <a:r>
              <a:rPr lang="ar-SA" sz="3600" b="1" dirty="0" smtClean="0"/>
              <a:t> </a:t>
            </a:r>
            <a:r>
              <a:rPr lang="ar-EG" sz="3600" b="1" dirty="0" smtClean="0"/>
              <a:t>كَ</a:t>
            </a:r>
            <a:r>
              <a:rPr lang="ar-SA" sz="3600" b="1" dirty="0" smtClean="0"/>
              <a:t>م</a:t>
            </a:r>
            <a:r>
              <a:rPr lang="ar-EG" sz="3600" b="1" dirty="0" smtClean="0"/>
              <a:t>َ</a:t>
            </a:r>
            <a:r>
              <a:rPr lang="ar-SA" sz="3600" b="1" dirty="0" smtClean="0"/>
              <a:t>ثــ</a:t>
            </a:r>
            <a:r>
              <a:rPr lang="ar-EG" sz="3600" b="1" dirty="0" smtClean="0"/>
              <a:t>َ</a:t>
            </a:r>
            <a:r>
              <a:rPr lang="ar-SA" sz="3600" b="1" dirty="0" smtClean="0"/>
              <a:t>ل ع</a:t>
            </a:r>
            <a:r>
              <a:rPr lang="ar-EG" sz="3600" b="1" dirty="0" smtClean="0"/>
              <a:t>ُ</a:t>
            </a:r>
            <a:r>
              <a:rPr lang="ar-SA" sz="3600" b="1" dirty="0" smtClean="0"/>
              <a:t>رس ابن الملك و الكرامين الأردياء تحد</a:t>
            </a:r>
            <a:r>
              <a:rPr lang="ar-EG" sz="3600" b="1" dirty="0" smtClean="0"/>
              <a:t>ّ</a:t>
            </a:r>
            <a:r>
              <a:rPr lang="ar-SA" sz="3600" b="1" dirty="0" smtClean="0"/>
              <a:t>ث فيه المسيح أيضا عن المج</a:t>
            </a:r>
            <a:r>
              <a:rPr lang="ar-EG" sz="3600" b="1" dirty="0" smtClean="0"/>
              <a:t>يء</a:t>
            </a:r>
            <a:r>
              <a:rPr lang="ar-SA" sz="3600" b="1" dirty="0" smtClean="0"/>
              <a:t> الثاني و خراب أورشليم</a:t>
            </a:r>
            <a:r>
              <a:rPr lang="ar-EG" sz="3600" b="1" dirty="0" smtClean="0"/>
              <a:t>.</a:t>
            </a:r>
            <a:endParaRPr lang="ar-SA" sz="3600" b="1" dirty="0" smtClean="0"/>
          </a:p>
          <a:p>
            <a:pPr algn="justLow" rtl="1"/>
            <a:r>
              <a:rPr lang="ar-SA" sz="3600" b="1" dirty="0" smtClean="0"/>
              <a:t>+ سؤال اليهود عن الجزية </a:t>
            </a:r>
          </a:p>
          <a:p>
            <a:pPr algn="justLow" rtl="1"/>
            <a:r>
              <a:rPr lang="ar-SA" sz="3600" b="1" dirty="0" smtClean="0"/>
              <a:t>+ بدأت فيه خيانة يهوذا واتفاقه مع رؤساء الكهنة لتسليم المسيح</a:t>
            </a:r>
            <a:r>
              <a:rPr lang="ar-EG" sz="3600" b="1" dirty="0" smtClean="0"/>
              <a:t>؛</a:t>
            </a:r>
            <a:r>
              <a:rPr lang="ar-SA" sz="3600" b="1" dirty="0" smtClean="0"/>
              <a:t> </a:t>
            </a:r>
          </a:p>
          <a:p>
            <a:pPr algn="justLow" rtl="1"/>
            <a:r>
              <a:rPr lang="ar-SA" sz="3600" b="1" dirty="0" smtClean="0"/>
              <a:t>+مت : 23 , مر: 12 ,  لو : 20</a:t>
            </a:r>
            <a:endParaRPr lang="ar-EG" sz="3600" b="1" dirty="0" smtClean="0"/>
          </a:p>
        </p:txBody>
      </p:sp>
      <p:sp>
        <p:nvSpPr>
          <p:cNvPr id="5" name="Rectangle 4"/>
          <p:cNvSpPr/>
          <p:nvPr/>
        </p:nvSpPr>
        <p:spPr>
          <a:xfrm>
            <a:off x="4495800" y="381000"/>
            <a:ext cx="4466287" cy="76944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EG" sz="4400" b="1" cap="none" spc="0" dirty="0" smtClean="0">
                <a:ln/>
                <a:solidFill>
                  <a:schemeClr val="accent3"/>
                </a:solidFill>
                <a:effectLst/>
              </a:rPr>
              <a:t>يوم </a:t>
            </a:r>
            <a:r>
              <a:rPr lang="ar-SA" sz="4400" b="1" cap="none" spc="0" dirty="0" smtClean="0">
                <a:ln/>
                <a:solidFill>
                  <a:schemeClr val="accent3"/>
                </a:solidFill>
                <a:effectLst/>
              </a:rPr>
              <a:t>الثلاثاء 12 نيسان </a:t>
            </a:r>
            <a:r>
              <a:rPr lang="ar-EG" sz="4400" b="1" cap="none" spc="0" dirty="0" smtClean="0">
                <a:ln/>
                <a:solidFill>
                  <a:schemeClr val="accent3"/>
                </a:solidFill>
                <a:effectLst/>
              </a:rPr>
              <a:t>:</a:t>
            </a:r>
            <a:endParaRPr lang="en-US" sz="4400" b="1" cap="none" spc="0" dirty="0">
              <a:ln/>
              <a:solidFill>
                <a:schemeClr val="accent3"/>
              </a:solidFill>
              <a:effectLst/>
            </a:endParaRPr>
          </a:p>
        </p:txBody>
      </p:sp>
      <p:sp>
        <p:nvSpPr>
          <p:cNvPr id="7" name="TextBox 6"/>
          <p:cNvSpPr txBox="1"/>
          <p:nvPr/>
        </p:nvSpPr>
        <p:spPr>
          <a:xfrm rot="19026647">
            <a:off x="243989" y="587177"/>
            <a:ext cx="1900530" cy="1015663"/>
          </a:xfrm>
          <a:prstGeom prst="rect">
            <a:avLst/>
          </a:prstGeom>
          <a:noFill/>
        </p:spPr>
        <p:txBody>
          <a:bodyPr wrap="square" rtlCol="0">
            <a:spAutoFit/>
          </a:bodyPr>
          <a:lstStyle/>
          <a:p>
            <a:pPr algn="justLow" rtl="1"/>
            <a:r>
              <a:rPr lang="ar-SA" sz="6000" b="1" dirty="0" smtClean="0">
                <a:solidFill>
                  <a:srgbClr val="FF0000"/>
                </a:solidFill>
              </a:rPr>
              <a:t>صباح</a:t>
            </a:r>
            <a:r>
              <a:rPr lang="ar-EG" sz="6000" b="1" dirty="0" smtClean="0">
                <a:solidFill>
                  <a:srgbClr val="FF0000"/>
                </a:solidFill>
              </a:rPr>
              <a:t>ً</a:t>
            </a:r>
            <a:r>
              <a:rPr lang="ar-SA" sz="6000" b="1" dirty="0" smtClean="0">
                <a:solidFill>
                  <a:srgbClr val="FF0000"/>
                </a:solidFill>
              </a:rPr>
              <a:t>ا</a:t>
            </a:r>
            <a:endParaRPr lang="en-US" sz="6000" b="1" dirty="0">
              <a:solidFill>
                <a:srgbClr val="FF0000"/>
              </a:solidFill>
            </a:endParaRPr>
          </a:p>
        </p:txBody>
      </p:sp>
      <p:pic>
        <p:nvPicPr>
          <p:cNvPr id="8" name="Picture 7" descr="Jesus Teaching.jpg"/>
          <p:cNvPicPr>
            <a:picLocks noChangeAspect="1"/>
          </p:cNvPicPr>
          <p:nvPr/>
        </p:nvPicPr>
        <p:blipFill>
          <a:blip r:embed="rId2" cstate="print"/>
          <a:stretch>
            <a:fillRect/>
          </a:stretch>
        </p:blipFill>
        <p:spPr>
          <a:xfrm>
            <a:off x="228600" y="1676400"/>
            <a:ext cx="3291763" cy="4267200"/>
          </a:xfrm>
          <a:prstGeom prst="dodecagon">
            <a:avLst/>
          </a:prstGeom>
          <a:effectLst>
            <a:softEdge rad="63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553200" y="381000"/>
            <a:ext cx="2100255" cy="1200329"/>
          </a:xfrm>
          <a:prstGeom prst="rect">
            <a:avLst/>
          </a:prstGeom>
          <a:noFill/>
        </p:spPr>
        <p:txBody>
          <a:bodyPr wrap="none" lIns="91440" tIns="45720" rIns="91440" bIns="45720">
            <a:spAutoFit/>
          </a:bodyPr>
          <a:lstStyle/>
          <a:p>
            <a:pPr algn="ctr"/>
            <a:r>
              <a:rPr lang="ar-EG" sz="7200" b="1" cap="none" spc="0" dirty="0" smtClean="0">
                <a:ln w="31550" cmpd="sng">
                  <a:solidFill>
                    <a:srgbClr val="92D050"/>
                  </a:solidFill>
                  <a:prstDash val="solid"/>
                </a:ln>
                <a:solidFill>
                  <a:srgbClr val="FF0000"/>
                </a:solidFill>
                <a:effectLst>
                  <a:glow rad="228600">
                    <a:schemeClr val="accent4">
                      <a:satMod val="175000"/>
                      <a:alpha val="40000"/>
                    </a:schemeClr>
                  </a:glow>
                  <a:outerShdw blurRad="60007" dist="310007" dir="7680000" sy="30000" kx="1300200" algn="ctr" rotWithShape="0">
                    <a:prstClr val="black">
                      <a:alpha val="32000"/>
                    </a:prstClr>
                  </a:outerShdw>
                </a:effectLst>
              </a:rPr>
              <a:t>قصة :</a:t>
            </a:r>
            <a:endParaRPr lang="en-US" sz="7200" b="1" cap="none" spc="0" dirty="0">
              <a:ln w="31550" cmpd="sng">
                <a:solidFill>
                  <a:srgbClr val="92D050"/>
                </a:solidFill>
                <a:prstDash val="solid"/>
              </a:ln>
              <a:solidFill>
                <a:srgbClr val="FF0000"/>
              </a:solidFill>
              <a:effectLst>
                <a:glow rad="228600">
                  <a:schemeClr val="accent4">
                    <a:satMod val="175000"/>
                    <a:alpha val="40000"/>
                  </a:schemeClr>
                </a:glow>
                <a:outerShdw blurRad="60007" dist="310007" dir="7680000" sy="30000" kx="1300200" algn="ctr" rotWithShape="0">
                  <a:prstClr val="black">
                    <a:alpha val="32000"/>
                  </a:prstClr>
                </a:outerShdw>
              </a:effectLst>
            </a:endParaRPr>
          </a:p>
        </p:txBody>
      </p:sp>
      <p:pic>
        <p:nvPicPr>
          <p:cNvPr id="2050" name="Picture 2" descr="D:\photos\Old Tastement\OLD t\Slomon\King.jpg"/>
          <p:cNvPicPr>
            <a:picLocks noChangeAspect="1" noChangeArrowheads="1"/>
          </p:cNvPicPr>
          <p:nvPr/>
        </p:nvPicPr>
        <p:blipFill>
          <a:blip r:embed="rId2" cstate="print"/>
          <a:srcRect/>
          <a:stretch>
            <a:fillRect/>
          </a:stretch>
        </p:blipFill>
        <p:spPr bwMode="auto">
          <a:xfrm>
            <a:off x="304800" y="533400"/>
            <a:ext cx="3581400" cy="5715000"/>
          </a:xfrm>
          <a:prstGeom prst="dodecagon">
            <a:avLst/>
          </a:prstGeom>
          <a:noFill/>
          <a:effectLst>
            <a:glow rad="139700">
              <a:schemeClr val="accent3">
                <a:satMod val="175000"/>
                <a:alpha val="40000"/>
              </a:schemeClr>
            </a:glow>
          </a:effectLst>
        </p:spPr>
      </p:pic>
      <p:sp>
        <p:nvSpPr>
          <p:cNvPr id="11" name="TextBox 10"/>
          <p:cNvSpPr txBox="1"/>
          <p:nvPr/>
        </p:nvSpPr>
        <p:spPr>
          <a:xfrm>
            <a:off x="4114800" y="2133600"/>
            <a:ext cx="4680531" cy="3785652"/>
          </a:xfrm>
          <a:prstGeom prst="rect">
            <a:avLst/>
          </a:prstGeom>
          <a:noFill/>
        </p:spPr>
        <p:txBody>
          <a:bodyPr wrap="square" rtlCol="0">
            <a:spAutoFit/>
          </a:bodyPr>
          <a:lstStyle/>
          <a:p>
            <a:pPr algn="justLow" rtl="1"/>
            <a:r>
              <a:rPr lang="ar-EG" sz="4000" b="1" dirty="0" smtClean="0"/>
              <a:t>بالطبع لم يصدق العبد.. لكنها لحظات حتي أتي العسكر و قالوا أين هو المذنب ؟؟</a:t>
            </a:r>
          </a:p>
          <a:p>
            <a:pPr algn="justLow" rtl="1"/>
            <a:r>
              <a:rPr lang="ar-EG" sz="4000" b="1" dirty="0" smtClean="0"/>
              <a:t>فقال الملك : أنا من تطلبون. </a:t>
            </a:r>
          </a:p>
          <a:p>
            <a:pPr algn="justLow" rtl="1"/>
            <a:endParaRPr lang="en-US" sz="4000"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81400" y="1143000"/>
            <a:ext cx="5334000" cy="5016758"/>
          </a:xfrm>
          <a:prstGeom prst="rect">
            <a:avLst/>
          </a:prstGeom>
          <a:noFill/>
        </p:spPr>
        <p:txBody>
          <a:bodyPr wrap="square" rtlCol="0">
            <a:spAutoFit/>
          </a:bodyPr>
          <a:lstStyle/>
          <a:p>
            <a:pPr algn="justLow" rtl="1"/>
            <a:r>
              <a:rPr lang="ar-SA" sz="4000" b="1" dirty="0" smtClean="0"/>
              <a:t>+ قض</a:t>
            </a:r>
            <a:r>
              <a:rPr lang="ar-EG" sz="4000" b="1" dirty="0" smtClean="0"/>
              <a:t>ى</a:t>
            </a:r>
            <a:r>
              <a:rPr lang="ar-SA" sz="4000" b="1" dirty="0" smtClean="0"/>
              <a:t> المسيح اليوم كله في التعليم (أطول يوم علّم فيه المسيح)</a:t>
            </a:r>
            <a:r>
              <a:rPr lang="ar-EG" sz="4000" b="1" dirty="0" smtClean="0"/>
              <a:t>،</a:t>
            </a:r>
            <a:r>
              <a:rPr lang="ar-SA" sz="4000" b="1" dirty="0" smtClean="0"/>
              <a:t> و في نهايته رفضه اليهود</a:t>
            </a:r>
            <a:r>
              <a:rPr lang="ar-EG" sz="4000" b="1" dirty="0" smtClean="0"/>
              <a:t>،</a:t>
            </a:r>
            <a:r>
              <a:rPr lang="ar-SA" sz="4000" b="1" dirty="0" smtClean="0"/>
              <a:t> </a:t>
            </a:r>
            <a:r>
              <a:rPr lang="ar-EG" sz="4000" b="1" dirty="0" smtClean="0"/>
              <a:t>ف</a:t>
            </a:r>
            <a:r>
              <a:rPr lang="ar-SA" sz="4000" b="1" dirty="0" smtClean="0"/>
              <a:t>قال لهم بحزن ” بيتكم ي</a:t>
            </a:r>
            <a:r>
              <a:rPr lang="ar-EG" sz="4000" b="1" dirty="0" smtClean="0"/>
              <a:t>ُ</a:t>
            </a:r>
            <a:r>
              <a:rPr lang="ar-SA" sz="4000" b="1" dirty="0" smtClean="0"/>
              <a:t>ت</a:t>
            </a:r>
            <a:r>
              <a:rPr lang="ar-EG" sz="4000" b="1" dirty="0" smtClean="0"/>
              <a:t>ْ</a:t>
            </a:r>
            <a:r>
              <a:rPr lang="ar-SA" sz="4000" b="1" dirty="0" smtClean="0"/>
              <a:t>ر</a:t>
            </a:r>
            <a:r>
              <a:rPr lang="ar-EG" sz="4000" b="1" dirty="0" smtClean="0"/>
              <a:t>َ</a:t>
            </a:r>
            <a:r>
              <a:rPr lang="ar-SA" sz="4000" b="1" dirty="0" smtClean="0"/>
              <a:t>ك لكم خراب</a:t>
            </a:r>
            <a:r>
              <a:rPr lang="ar-EG" sz="4000" b="1" dirty="0" smtClean="0"/>
              <a:t>ً</a:t>
            </a:r>
            <a:r>
              <a:rPr lang="ar-SA" sz="4000" b="1" dirty="0" smtClean="0"/>
              <a:t>ا ”</a:t>
            </a:r>
            <a:r>
              <a:rPr lang="ar-EG" sz="4000" b="1" dirty="0" smtClean="0"/>
              <a:t>،</a:t>
            </a:r>
            <a:r>
              <a:rPr lang="ar-SA" sz="4000" b="1" dirty="0" smtClean="0"/>
              <a:t> و لم ي</a:t>
            </a:r>
            <a:r>
              <a:rPr lang="ar-EG" sz="4000" b="1" dirty="0" smtClean="0"/>
              <a:t>َ</a:t>
            </a:r>
            <a:r>
              <a:rPr lang="ar-SA" sz="4000" b="1" dirty="0" smtClean="0"/>
              <a:t>ع</a:t>
            </a:r>
            <a:r>
              <a:rPr lang="ar-EG" sz="4000" b="1" dirty="0" smtClean="0"/>
              <a:t>ُ</a:t>
            </a:r>
            <a:r>
              <a:rPr lang="ar-SA" sz="4000" b="1" dirty="0" smtClean="0"/>
              <a:t>د للهيكل مرة أخر</a:t>
            </a:r>
            <a:r>
              <a:rPr lang="ar-EG" sz="4000" b="1" dirty="0" smtClean="0"/>
              <a:t>ى.</a:t>
            </a:r>
            <a:r>
              <a:rPr lang="ar-SA" sz="4000" b="1" dirty="0" smtClean="0"/>
              <a:t> </a:t>
            </a:r>
          </a:p>
          <a:p>
            <a:pPr algn="justLow" rtl="1"/>
            <a:r>
              <a:rPr lang="ar-SA" sz="4000" b="1" dirty="0" smtClean="0"/>
              <a:t>+ في المساء بات ربنا يسوع في بيت عنيا كعادته</a:t>
            </a:r>
            <a:r>
              <a:rPr lang="ar-EG" sz="4000" b="1" dirty="0" smtClean="0"/>
              <a:t>.</a:t>
            </a:r>
            <a:r>
              <a:rPr lang="ar-SA" sz="4000" b="1" dirty="0" smtClean="0"/>
              <a:t> </a:t>
            </a:r>
            <a:endParaRPr lang="ar-EG" sz="4000" b="1" dirty="0" smtClean="0"/>
          </a:p>
        </p:txBody>
      </p:sp>
      <p:sp>
        <p:nvSpPr>
          <p:cNvPr id="5" name="Rectangle 4"/>
          <p:cNvSpPr/>
          <p:nvPr/>
        </p:nvSpPr>
        <p:spPr>
          <a:xfrm>
            <a:off x="4495800" y="381000"/>
            <a:ext cx="4466287" cy="76944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EG" sz="4400" b="1" cap="none" spc="0" dirty="0" smtClean="0">
                <a:ln/>
                <a:solidFill>
                  <a:schemeClr val="accent3"/>
                </a:solidFill>
                <a:effectLst/>
              </a:rPr>
              <a:t>يوم </a:t>
            </a:r>
            <a:r>
              <a:rPr lang="ar-SA" sz="4400" b="1" cap="none" spc="0" dirty="0" smtClean="0">
                <a:ln/>
                <a:solidFill>
                  <a:schemeClr val="accent3"/>
                </a:solidFill>
                <a:effectLst/>
              </a:rPr>
              <a:t>الثلاثاء 12 نيسان </a:t>
            </a:r>
            <a:r>
              <a:rPr lang="ar-EG" sz="4400" b="1" cap="none" spc="0" dirty="0" smtClean="0">
                <a:ln/>
                <a:solidFill>
                  <a:schemeClr val="accent3"/>
                </a:solidFill>
                <a:effectLst/>
              </a:rPr>
              <a:t>:</a:t>
            </a:r>
            <a:endParaRPr lang="en-US" sz="4400" b="1" cap="none" spc="0" dirty="0">
              <a:ln/>
              <a:solidFill>
                <a:schemeClr val="accent3"/>
              </a:solidFill>
              <a:effectLst/>
            </a:endParaRPr>
          </a:p>
        </p:txBody>
      </p:sp>
      <p:sp>
        <p:nvSpPr>
          <p:cNvPr id="7" name="TextBox 6"/>
          <p:cNvSpPr txBox="1"/>
          <p:nvPr/>
        </p:nvSpPr>
        <p:spPr>
          <a:xfrm rot="19026647">
            <a:off x="243989" y="587177"/>
            <a:ext cx="1900530" cy="1015663"/>
          </a:xfrm>
          <a:prstGeom prst="rect">
            <a:avLst/>
          </a:prstGeom>
          <a:noFill/>
        </p:spPr>
        <p:txBody>
          <a:bodyPr wrap="square" rtlCol="0">
            <a:spAutoFit/>
          </a:bodyPr>
          <a:lstStyle/>
          <a:p>
            <a:pPr algn="justLow" rtl="1"/>
            <a:r>
              <a:rPr lang="ar-SA" sz="6000" b="1" dirty="0" smtClean="0">
                <a:solidFill>
                  <a:srgbClr val="FF0000"/>
                </a:solidFill>
              </a:rPr>
              <a:t>مساء</a:t>
            </a:r>
            <a:r>
              <a:rPr lang="ar-EG" sz="6000" b="1" dirty="0" smtClean="0">
                <a:solidFill>
                  <a:srgbClr val="FF0000"/>
                </a:solidFill>
              </a:rPr>
              <a:t>ً</a:t>
            </a:r>
            <a:r>
              <a:rPr lang="ar-SA" sz="6000" b="1" dirty="0" smtClean="0">
                <a:solidFill>
                  <a:srgbClr val="FF0000"/>
                </a:solidFill>
              </a:rPr>
              <a:t> </a:t>
            </a:r>
            <a:endParaRPr lang="en-US" sz="6000" b="1" dirty="0">
              <a:solidFill>
                <a:srgbClr val="FF0000"/>
              </a:solidFill>
            </a:endParaRPr>
          </a:p>
        </p:txBody>
      </p:sp>
      <p:pic>
        <p:nvPicPr>
          <p:cNvPr id="8" name="Picture 7" descr="Jesus Teaching.jpg"/>
          <p:cNvPicPr>
            <a:picLocks noChangeAspect="1"/>
          </p:cNvPicPr>
          <p:nvPr/>
        </p:nvPicPr>
        <p:blipFill>
          <a:blip r:embed="rId2" cstate="print"/>
          <a:stretch>
            <a:fillRect/>
          </a:stretch>
        </p:blipFill>
        <p:spPr>
          <a:xfrm>
            <a:off x="228600" y="1676400"/>
            <a:ext cx="3291763" cy="4267200"/>
          </a:xfrm>
          <a:prstGeom prst="dodecagon">
            <a:avLst/>
          </a:prstGeom>
          <a:effectLst>
            <a:softEdge rad="63500"/>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57600" y="1143000"/>
            <a:ext cx="5029200" cy="5784711"/>
          </a:xfrm>
          <a:prstGeom prst="rect">
            <a:avLst/>
          </a:prstGeom>
          <a:noFill/>
        </p:spPr>
        <p:txBody>
          <a:bodyPr wrap="square" rtlCol="0">
            <a:spAutoFit/>
          </a:bodyPr>
          <a:lstStyle/>
          <a:p>
            <a:pPr algn="justLow" rtl="1"/>
            <a:r>
              <a:rPr lang="ar-SA" sz="4000" b="1" dirty="0" smtClean="0"/>
              <a:t>يأتي يوم الأربعاء و هو يوم الحسم فما أن تدخل الوصية حتي يحدث داخل الانسان صراع اما أن يبيع المسيح و يشتري الخطية أو يبيع الخطية و يشتري المسيح ووضعت لنا الكنيسة المثالين في المرأة ساكبة الطيب و يهوذا الاسخريوطي </a:t>
            </a:r>
            <a:endParaRPr lang="ar-EG" sz="4000" b="1" dirty="0" smtClean="0"/>
          </a:p>
        </p:txBody>
      </p:sp>
      <p:sp>
        <p:nvSpPr>
          <p:cNvPr id="5" name="Rectangle 4"/>
          <p:cNvSpPr/>
          <p:nvPr/>
        </p:nvSpPr>
        <p:spPr>
          <a:xfrm>
            <a:off x="4267200" y="381000"/>
            <a:ext cx="4596130" cy="76944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EG" sz="4400" b="1" cap="none" spc="0" dirty="0" smtClean="0">
                <a:ln/>
                <a:solidFill>
                  <a:schemeClr val="accent3"/>
                </a:solidFill>
                <a:effectLst/>
              </a:rPr>
              <a:t>يوم </a:t>
            </a:r>
            <a:r>
              <a:rPr lang="ar-SA" sz="4400" b="1" cap="none" spc="0" dirty="0" smtClean="0">
                <a:ln/>
                <a:solidFill>
                  <a:schemeClr val="accent3"/>
                </a:solidFill>
                <a:effectLst/>
              </a:rPr>
              <a:t>الأربعاء 13 نيسان </a:t>
            </a:r>
            <a:r>
              <a:rPr lang="ar-EG" sz="4400" b="1" cap="none" spc="0" dirty="0" smtClean="0">
                <a:ln/>
                <a:solidFill>
                  <a:schemeClr val="accent3"/>
                </a:solidFill>
                <a:effectLst/>
              </a:rPr>
              <a:t>:</a:t>
            </a:r>
            <a:endParaRPr lang="en-US" sz="4400" b="1" cap="none" spc="0" dirty="0">
              <a:ln/>
              <a:solidFill>
                <a:schemeClr val="accent3"/>
              </a:solidFill>
              <a:effectLst/>
            </a:endParaRPr>
          </a:p>
        </p:txBody>
      </p:sp>
      <p:sp>
        <p:nvSpPr>
          <p:cNvPr id="7" name="TextBox 6"/>
          <p:cNvSpPr txBox="1"/>
          <p:nvPr/>
        </p:nvSpPr>
        <p:spPr>
          <a:xfrm rot="19026647">
            <a:off x="243989" y="587177"/>
            <a:ext cx="1900530" cy="1015663"/>
          </a:xfrm>
          <a:prstGeom prst="rect">
            <a:avLst/>
          </a:prstGeom>
          <a:noFill/>
        </p:spPr>
        <p:txBody>
          <a:bodyPr wrap="square" rtlCol="0">
            <a:spAutoFit/>
          </a:bodyPr>
          <a:lstStyle/>
          <a:p>
            <a:pPr algn="justLow" rtl="1"/>
            <a:r>
              <a:rPr lang="ar-SA" sz="6000" b="1" dirty="0" smtClean="0">
                <a:solidFill>
                  <a:srgbClr val="FF0000"/>
                </a:solidFill>
              </a:rPr>
              <a:t>صباح</a:t>
            </a:r>
            <a:r>
              <a:rPr lang="ar-EG" sz="6000" b="1" dirty="0" smtClean="0">
                <a:solidFill>
                  <a:srgbClr val="FF0000"/>
                </a:solidFill>
              </a:rPr>
              <a:t>ً</a:t>
            </a:r>
            <a:r>
              <a:rPr lang="ar-SA" sz="6000" b="1" dirty="0" smtClean="0">
                <a:solidFill>
                  <a:srgbClr val="FF0000"/>
                </a:solidFill>
              </a:rPr>
              <a:t>ا</a:t>
            </a:r>
            <a:endParaRPr lang="en-US" sz="6000" b="1" dirty="0">
              <a:solidFill>
                <a:srgbClr val="FF0000"/>
              </a:solidFill>
            </a:endParaRPr>
          </a:p>
        </p:txBody>
      </p:sp>
      <p:pic>
        <p:nvPicPr>
          <p:cNvPr id="9" name="Picture 8" descr="www-St-Takla-org___Jesus-with-Sinned-Woman-01.jpg"/>
          <p:cNvPicPr>
            <a:picLocks noChangeAspect="1"/>
          </p:cNvPicPr>
          <p:nvPr/>
        </p:nvPicPr>
        <p:blipFill>
          <a:blip r:embed="rId3" cstate="print"/>
          <a:srcRect l="12972" r="11788"/>
          <a:stretch>
            <a:fillRect/>
          </a:stretch>
        </p:blipFill>
        <p:spPr>
          <a:xfrm>
            <a:off x="152400" y="1981200"/>
            <a:ext cx="3429000" cy="4125177"/>
          </a:xfrm>
          <a:prstGeom prst="flowChartAlternateProcess">
            <a:avLst/>
          </a:prstGeom>
          <a:effectLst>
            <a:glow rad="228600">
              <a:schemeClr val="accent1">
                <a:satMod val="175000"/>
                <a:alpha val="40000"/>
              </a:schemeClr>
            </a:glow>
            <a:softEdge rad="63500"/>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67200" y="1676400"/>
            <a:ext cx="4419600" cy="4031873"/>
          </a:xfrm>
          <a:prstGeom prst="rect">
            <a:avLst/>
          </a:prstGeom>
          <a:noFill/>
        </p:spPr>
        <p:txBody>
          <a:bodyPr wrap="square" rtlCol="0">
            <a:spAutoFit/>
          </a:bodyPr>
          <a:lstStyle/>
          <a:p>
            <a:pPr algn="justLow" rtl="1"/>
            <a:r>
              <a:rPr lang="ar-SA" sz="3200" b="1" dirty="0" smtClean="0"/>
              <a:t>في وسط الدسائس و المؤ</a:t>
            </a:r>
            <a:r>
              <a:rPr lang="ar-EG" sz="3200" b="1" dirty="0" smtClean="0"/>
              <a:t>ا</a:t>
            </a:r>
            <a:r>
              <a:rPr lang="ar-SA" sz="3200" b="1" dirty="0" smtClean="0"/>
              <a:t>مرات عل</a:t>
            </a:r>
            <a:r>
              <a:rPr lang="ar-EG" sz="3200" b="1" dirty="0" smtClean="0"/>
              <a:t>ى</a:t>
            </a:r>
            <a:r>
              <a:rPr lang="ar-SA" sz="3200" b="1" dirty="0" smtClean="0"/>
              <a:t> ربنا يسوع</a:t>
            </a:r>
            <a:r>
              <a:rPr lang="ar-EG" sz="3200" b="1" dirty="0" smtClean="0"/>
              <a:t>،</a:t>
            </a:r>
            <a:r>
              <a:rPr lang="ar-SA" sz="3200" b="1" dirty="0" smtClean="0"/>
              <a:t> ظهر مرة أخري الطيب...</a:t>
            </a:r>
            <a:r>
              <a:rPr lang="ar-EG" sz="3200" b="1" dirty="0" smtClean="0"/>
              <a:t> </a:t>
            </a:r>
            <a:endParaRPr lang="ar-SA" sz="3200" b="1" dirty="0" smtClean="0"/>
          </a:p>
          <a:p>
            <a:pPr algn="justLow" rtl="1"/>
            <a:r>
              <a:rPr lang="ar-SA" sz="3200" b="1" dirty="0" smtClean="0"/>
              <a:t>سكبت المرأة قارورة الطيب على رأس السيد المسيح </a:t>
            </a:r>
          </a:p>
          <a:p>
            <a:pPr algn="justLow" rtl="1"/>
            <a:r>
              <a:rPr lang="ar-SA" sz="3200" b="1" dirty="0" smtClean="0"/>
              <a:t>كأنما يعلن لربنا يسوع أن هناك قلوب أولاده التي تشاركه ألامه</a:t>
            </a:r>
            <a:r>
              <a:rPr lang="ar-EG" sz="3200" b="1" dirty="0" smtClean="0"/>
              <a:t>.</a:t>
            </a:r>
            <a:r>
              <a:rPr lang="ar-SA" sz="3200" b="1" dirty="0" smtClean="0"/>
              <a:t> </a:t>
            </a:r>
          </a:p>
          <a:p>
            <a:pPr algn="justLow" rtl="1"/>
            <a:r>
              <a:rPr lang="ar-SA" sz="3200" b="1" dirty="0" smtClean="0"/>
              <a:t>+</a:t>
            </a:r>
            <a:endParaRPr lang="ar-EG" sz="3200" b="1" dirty="0" smtClean="0"/>
          </a:p>
        </p:txBody>
      </p:sp>
      <p:sp>
        <p:nvSpPr>
          <p:cNvPr id="5" name="Rectangle 4"/>
          <p:cNvSpPr/>
          <p:nvPr/>
        </p:nvSpPr>
        <p:spPr>
          <a:xfrm>
            <a:off x="4267200" y="381000"/>
            <a:ext cx="4596130" cy="76944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EG" sz="4400" b="1" cap="none" spc="0" dirty="0" smtClean="0">
                <a:ln/>
                <a:solidFill>
                  <a:schemeClr val="accent3"/>
                </a:solidFill>
                <a:effectLst/>
              </a:rPr>
              <a:t>يوم </a:t>
            </a:r>
            <a:r>
              <a:rPr lang="ar-SA" sz="4400" b="1" cap="none" spc="0" dirty="0" smtClean="0">
                <a:ln/>
                <a:solidFill>
                  <a:schemeClr val="accent3"/>
                </a:solidFill>
                <a:effectLst/>
              </a:rPr>
              <a:t>الأربعاء 13 نيسان </a:t>
            </a:r>
            <a:r>
              <a:rPr lang="ar-EG" sz="4400" b="1" cap="none" spc="0" dirty="0" smtClean="0">
                <a:ln/>
                <a:solidFill>
                  <a:schemeClr val="accent3"/>
                </a:solidFill>
                <a:effectLst/>
              </a:rPr>
              <a:t>:</a:t>
            </a:r>
            <a:endParaRPr lang="en-US" sz="4400" b="1" cap="none" spc="0" dirty="0">
              <a:ln/>
              <a:solidFill>
                <a:schemeClr val="accent3"/>
              </a:solidFill>
              <a:effectLst/>
            </a:endParaRPr>
          </a:p>
        </p:txBody>
      </p:sp>
      <p:sp>
        <p:nvSpPr>
          <p:cNvPr id="7" name="TextBox 6"/>
          <p:cNvSpPr txBox="1"/>
          <p:nvPr/>
        </p:nvSpPr>
        <p:spPr>
          <a:xfrm rot="19026647">
            <a:off x="243989" y="587177"/>
            <a:ext cx="1900530" cy="1015663"/>
          </a:xfrm>
          <a:prstGeom prst="rect">
            <a:avLst/>
          </a:prstGeom>
          <a:noFill/>
        </p:spPr>
        <p:txBody>
          <a:bodyPr wrap="square" rtlCol="0">
            <a:spAutoFit/>
          </a:bodyPr>
          <a:lstStyle/>
          <a:p>
            <a:pPr algn="justLow" rtl="1"/>
            <a:r>
              <a:rPr lang="ar-SA" sz="6000" b="1" dirty="0" smtClean="0">
                <a:solidFill>
                  <a:srgbClr val="FF0000"/>
                </a:solidFill>
              </a:rPr>
              <a:t>صباح</a:t>
            </a:r>
            <a:r>
              <a:rPr lang="ar-EG" sz="6000" b="1" dirty="0" smtClean="0">
                <a:solidFill>
                  <a:srgbClr val="FF0000"/>
                </a:solidFill>
              </a:rPr>
              <a:t>ً</a:t>
            </a:r>
            <a:r>
              <a:rPr lang="ar-SA" sz="6000" b="1" dirty="0" smtClean="0">
                <a:solidFill>
                  <a:srgbClr val="FF0000"/>
                </a:solidFill>
              </a:rPr>
              <a:t>ا</a:t>
            </a:r>
            <a:endParaRPr lang="en-US" sz="6000" b="1" dirty="0">
              <a:solidFill>
                <a:srgbClr val="FF0000"/>
              </a:solidFill>
            </a:endParaRPr>
          </a:p>
        </p:txBody>
      </p:sp>
      <p:pic>
        <p:nvPicPr>
          <p:cNvPr id="9" name="Picture 8" descr="www-St-Takla-org___Jesus-with-Sinned-Woman-01.jpg"/>
          <p:cNvPicPr>
            <a:picLocks noChangeAspect="1"/>
          </p:cNvPicPr>
          <p:nvPr/>
        </p:nvPicPr>
        <p:blipFill>
          <a:blip r:embed="rId3" cstate="print"/>
          <a:srcRect l="12972" r="11788"/>
          <a:stretch>
            <a:fillRect/>
          </a:stretch>
        </p:blipFill>
        <p:spPr>
          <a:xfrm>
            <a:off x="533400" y="1905000"/>
            <a:ext cx="3429000" cy="4125177"/>
          </a:xfrm>
          <a:prstGeom prst="flowChartAlternateProcess">
            <a:avLst/>
          </a:prstGeom>
          <a:effectLst>
            <a:glow rad="228600">
              <a:schemeClr val="accent1">
                <a:satMod val="175000"/>
                <a:alpha val="40000"/>
              </a:schemeClr>
            </a:glow>
            <a:softEdge rad="63500"/>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95600" y="1676400"/>
            <a:ext cx="5791200" cy="5016758"/>
          </a:xfrm>
          <a:prstGeom prst="rect">
            <a:avLst/>
          </a:prstGeom>
          <a:noFill/>
        </p:spPr>
        <p:txBody>
          <a:bodyPr wrap="square" rtlCol="0">
            <a:spAutoFit/>
          </a:bodyPr>
          <a:lstStyle/>
          <a:p>
            <a:pPr algn="justLow" rtl="1"/>
            <a:r>
              <a:rPr lang="ar-SA" sz="3200" b="1" dirty="0" smtClean="0"/>
              <a:t>+ و أيضا تعلن لنا الكنيسة أن م</a:t>
            </a:r>
            <a:r>
              <a:rPr lang="ar-EG" sz="3200" b="1" dirty="0" smtClean="0"/>
              <a:t>َ</a:t>
            </a:r>
            <a:r>
              <a:rPr lang="ar-SA" sz="3200" b="1" dirty="0" smtClean="0"/>
              <a:t>ن ق</a:t>
            </a:r>
            <a:r>
              <a:rPr lang="ar-EG" sz="3200" b="1" dirty="0" smtClean="0"/>
              <a:t>َ</a:t>
            </a:r>
            <a:r>
              <a:rPr lang="ar-SA" sz="3200" b="1" dirty="0" smtClean="0"/>
              <a:t>ب</a:t>
            </a:r>
            <a:r>
              <a:rPr lang="ar-EG" sz="3200" b="1" dirty="0" smtClean="0"/>
              <a:t>ِ</a:t>
            </a:r>
            <a:r>
              <a:rPr lang="ar-SA" sz="3200" b="1" dirty="0" smtClean="0"/>
              <a:t>ل الرب ملك</a:t>
            </a:r>
            <a:r>
              <a:rPr lang="ar-EG" sz="3200" b="1" dirty="0" smtClean="0"/>
              <a:t>ً</a:t>
            </a:r>
            <a:r>
              <a:rPr lang="ar-SA" sz="3200" b="1" dirty="0" smtClean="0"/>
              <a:t>ا يوم الأحد</a:t>
            </a:r>
            <a:r>
              <a:rPr lang="ar-EG" sz="3200" b="1" dirty="0" smtClean="0"/>
              <a:t>،</a:t>
            </a:r>
            <a:r>
              <a:rPr lang="ar-SA" sz="3200" b="1" dirty="0" smtClean="0"/>
              <a:t> و كشف خطيته و تاب عنها يوم ال</a:t>
            </a:r>
            <a:r>
              <a:rPr lang="ar-EG" sz="3200" b="1" dirty="0" smtClean="0"/>
              <a:t>إ</a:t>
            </a:r>
            <a:r>
              <a:rPr lang="ar-SA" sz="3200" b="1" dirty="0" smtClean="0"/>
              <a:t>ثنين و ق</a:t>
            </a:r>
            <a:r>
              <a:rPr lang="ar-EG" sz="3200" b="1" dirty="0" smtClean="0"/>
              <a:t>َ</a:t>
            </a:r>
            <a:r>
              <a:rPr lang="ar-SA" sz="3200" b="1" dirty="0" smtClean="0"/>
              <a:t>ب</a:t>
            </a:r>
            <a:r>
              <a:rPr lang="ar-EG" sz="3200" b="1" dirty="0" smtClean="0"/>
              <a:t>ِ</a:t>
            </a:r>
            <a:r>
              <a:rPr lang="ar-SA" sz="3200" b="1" dirty="0" smtClean="0"/>
              <a:t>ل كلام الرب</a:t>
            </a:r>
            <a:r>
              <a:rPr lang="ar-EG" sz="3200" b="1" dirty="0" smtClean="0"/>
              <a:t>ّ</a:t>
            </a:r>
            <a:r>
              <a:rPr lang="ar-SA" sz="3200" b="1" dirty="0" smtClean="0"/>
              <a:t> داخله يوم الثلاثاء</a:t>
            </a:r>
            <a:r>
              <a:rPr lang="ar-EG" sz="3200" b="1" dirty="0" smtClean="0"/>
              <a:t>،</a:t>
            </a:r>
            <a:r>
              <a:rPr lang="ar-SA" sz="3200" b="1" dirty="0" smtClean="0"/>
              <a:t> ف</a:t>
            </a:r>
            <a:r>
              <a:rPr lang="ar-EG" sz="3200" b="1" dirty="0" smtClean="0"/>
              <a:t>إ</a:t>
            </a:r>
            <a:r>
              <a:rPr lang="ar-SA" sz="3200" b="1" dirty="0" smtClean="0"/>
              <a:t>ن كلمة الرب تفوح داخله كمثل الطيب </a:t>
            </a:r>
            <a:r>
              <a:rPr lang="ar-EG" sz="3200" b="1" dirty="0" smtClean="0"/>
              <a:t>إ</a:t>
            </a:r>
            <a:r>
              <a:rPr lang="ar-SA" sz="3200" b="1" dirty="0" smtClean="0"/>
              <a:t>ل</a:t>
            </a:r>
            <a:r>
              <a:rPr lang="ar-EG" sz="3200" b="1" dirty="0" smtClean="0"/>
              <a:t>ى</a:t>
            </a:r>
            <a:r>
              <a:rPr lang="ar-SA" sz="3200" b="1" dirty="0" smtClean="0"/>
              <a:t> العالم كل</a:t>
            </a:r>
            <a:r>
              <a:rPr lang="ar-EG" sz="3200" b="1" dirty="0" smtClean="0"/>
              <a:t>ّ</a:t>
            </a:r>
            <a:r>
              <a:rPr lang="ar-SA" sz="3200" b="1" dirty="0" smtClean="0"/>
              <a:t>ه في يوم الأربعاء</a:t>
            </a:r>
            <a:r>
              <a:rPr lang="ar-EG" sz="3200" b="1" dirty="0" smtClean="0"/>
              <a:t>..</a:t>
            </a:r>
            <a:r>
              <a:rPr lang="ar-SA" sz="3200" b="1" dirty="0" smtClean="0"/>
              <a:t> وهو غير منشغل بالطيب</a:t>
            </a:r>
            <a:r>
              <a:rPr lang="ar-EG" sz="3200" b="1" dirty="0" smtClean="0"/>
              <a:t>،</a:t>
            </a:r>
            <a:r>
              <a:rPr lang="ar-SA" sz="3200" b="1" dirty="0" smtClean="0"/>
              <a:t> بل بمخل</a:t>
            </a:r>
            <a:r>
              <a:rPr lang="ar-EG" sz="3200" b="1" dirty="0" smtClean="0"/>
              <a:t>ّ</a:t>
            </a:r>
            <a:r>
              <a:rPr lang="ar-SA" sz="3200" b="1" dirty="0" smtClean="0"/>
              <a:t>صنا الذي يقد</a:t>
            </a:r>
            <a:r>
              <a:rPr lang="ar-EG" sz="3200" b="1" dirty="0" smtClean="0"/>
              <a:t>ّ</a:t>
            </a:r>
            <a:r>
              <a:rPr lang="ar-SA" sz="3200" b="1" dirty="0" smtClean="0"/>
              <a:t>م له حبه مع طيبه</a:t>
            </a:r>
            <a:r>
              <a:rPr lang="ar-EG" sz="3200" b="1" dirty="0" smtClean="0"/>
              <a:t>.</a:t>
            </a:r>
            <a:r>
              <a:rPr lang="ar-SA" sz="3200" b="1" dirty="0" smtClean="0"/>
              <a:t> </a:t>
            </a:r>
          </a:p>
          <a:p>
            <a:pPr algn="justLow" rtl="1"/>
            <a:r>
              <a:rPr lang="ar-SA" sz="3200" b="1" dirty="0" smtClean="0"/>
              <a:t>+ وهكذا استراح الرب</a:t>
            </a:r>
            <a:r>
              <a:rPr lang="ar-EG" sz="3200" b="1" dirty="0" smtClean="0"/>
              <a:t>ّ</a:t>
            </a:r>
            <a:r>
              <a:rPr lang="ar-SA" sz="3200" b="1" dirty="0" smtClean="0"/>
              <a:t> حسب الناموس (أن يستريح خروف الفصح في اليوم السابق لذبحه)</a:t>
            </a:r>
            <a:r>
              <a:rPr lang="ar-EG" sz="3200" b="1" dirty="0" smtClean="0"/>
              <a:t>،</a:t>
            </a:r>
            <a:r>
              <a:rPr lang="ar-SA" sz="3200" b="1" dirty="0" smtClean="0"/>
              <a:t> وبات في بيت عنيا</a:t>
            </a:r>
            <a:r>
              <a:rPr lang="ar-EG" sz="3200" b="1" dirty="0" smtClean="0"/>
              <a:t>.</a:t>
            </a:r>
            <a:r>
              <a:rPr lang="ar-SA" sz="3200" b="1" dirty="0" smtClean="0"/>
              <a:t> </a:t>
            </a:r>
            <a:endParaRPr lang="ar-EG" sz="3200" b="1" dirty="0" smtClean="0"/>
          </a:p>
        </p:txBody>
      </p:sp>
      <p:sp>
        <p:nvSpPr>
          <p:cNvPr id="5" name="Rectangle 4"/>
          <p:cNvSpPr/>
          <p:nvPr/>
        </p:nvSpPr>
        <p:spPr>
          <a:xfrm>
            <a:off x="4267200" y="381000"/>
            <a:ext cx="4596130" cy="76944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EG" sz="4400" b="1" cap="none" spc="0" dirty="0" smtClean="0">
                <a:ln/>
                <a:solidFill>
                  <a:schemeClr val="accent3"/>
                </a:solidFill>
                <a:effectLst/>
              </a:rPr>
              <a:t>يوم </a:t>
            </a:r>
            <a:r>
              <a:rPr lang="ar-SA" sz="4400" b="1" cap="none" spc="0" dirty="0" smtClean="0">
                <a:ln/>
                <a:solidFill>
                  <a:schemeClr val="accent3"/>
                </a:solidFill>
                <a:effectLst/>
              </a:rPr>
              <a:t>الأربعاء 13 نيسان </a:t>
            </a:r>
            <a:r>
              <a:rPr lang="ar-EG" sz="4400" b="1" cap="none" spc="0" dirty="0" smtClean="0">
                <a:ln/>
                <a:solidFill>
                  <a:schemeClr val="accent3"/>
                </a:solidFill>
                <a:effectLst/>
              </a:rPr>
              <a:t>:</a:t>
            </a:r>
            <a:endParaRPr lang="en-US" sz="4400" b="1" cap="none" spc="0" dirty="0">
              <a:ln/>
              <a:solidFill>
                <a:schemeClr val="accent3"/>
              </a:solidFill>
              <a:effectLst/>
            </a:endParaRPr>
          </a:p>
        </p:txBody>
      </p:sp>
      <p:sp>
        <p:nvSpPr>
          <p:cNvPr id="7" name="TextBox 6"/>
          <p:cNvSpPr txBox="1"/>
          <p:nvPr/>
        </p:nvSpPr>
        <p:spPr>
          <a:xfrm rot="19026647">
            <a:off x="243989" y="587177"/>
            <a:ext cx="1900530" cy="1015663"/>
          </a:xfrm>
          <a:prstGeom prst="rect">
            <a:avLst/>
          </a:prstGeom>
          <a:noFill/>
        </p:spPr>
        <p:txBody>
          <a:bodyPr wrap="square" rtlCol="0">
            <a:spAutoFit/>
          </a:bodyPr>
          <a:lstStyle/>
          <a:p>
            <a:pPr algn="justLow" rtl="1"/>
            <a:r>
              <a:rPr lang="ar-SA" sz="6000" b="1" dirty="0" smtClean="0">
                <a:solidFill>
                  <a:srgbClr val="FF0000"/>
                </a:solidFill>
              </a:rPr>
              <a:t>مساء</a:t>
            </a:r>
            <a:r>
              <a:rPr lang="ar-EG" sz="6000" b="1" smtClean="0">
                <a:solidFill>
                  <a:srgbClr val="FF0000"/>
                </a:solidFill>
              </a:rPr>
              <a:t>ً</a:t>
            </a:r>
            <a:endParaRPr lang="en-US" sz="6000" b="1" dirty="0">
              <a:solidFill>
                <a:srgbClr val="FF0000"/>
              </a:solidFill>
            </a:endParaRPr>
          </a:p>
        </p:txBody>
      </p:sp>
      <p:pic>
        <p:nvPicPr>
          <p:cNvPr id="9" name="Picture 8" descr="www-St-Takla-org___Jesus-with-Sinned-Woman-01.jpg"/>
          <p:cNvPicPr>
            <a:picLocks noChangeAspect="1"/>
          </p:cNvPicPr>
          <p:nvPr/>
        </p:nvPicPr>
        <p:blipFill>
          <a:blip r:embed="rId3" cstate="print"/>
          <a:srcRect l="12972" r="11788"/>
          <a:stretch>
            <a:fillRect/>
          </a:stretch>
        </p:blipFill>
        <p:spPr>
          <a:xfrm>
            <a:off x="0" y="1905000"/>
            <a:ext cx="2895600" cy="4125177"/>
          </a:xfrm>
          <a:prstGeom prst="flowChartAlternateProcess">
            <a:avLst/>
          </a:prstGeom>
          <a:effectLst>
            <a:glow rad="228600">
              <a:schemeClr val="accent1">
                <a:satMod val="175000"/>
                <a:alpha val="40000"/>
              </a:schemeClr>
            </a:glow>
            <a:softEdge rad="63500"/>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91000" y="1752600"/>
            <a:ext cx="4419600" cy="4031873"/>
          </a:xfrm>
          <a:prstGeom prst="rect">
            <a:avLst/>
          </a:prstGeom>
          <a:noFill/>
        </p:spPr>
        <p:txBody>
          <a:bodyPr wrap="square" rtlCol="0">
            <a:spAutoFit/>
          </a:bodyPr>
          <a:lstStyle/>
          <a:p>
            <a:pPr algn="justLow" rtl="1"/>
            <a:r>
              <a:rPr lang="ar-SA" sz="3200" b="1" dirty="0" smtClean="0"/>
              <a:t>+ كان هذا هو الميعاد الرسمي و الحقيقي للفصح 14 نيسان</a:t>
            </a:r>
            <a:r>
              <a:rPr lang="ar-EG" sz="3200" b="1" dirty="0" smtClean="0"/>
              <a:t>،</a:t>
            </a:r>
            <a:r>
              <a:rPr lang="ar-SA" sz="3200" b="1" dirty="0" smtClean="0"/>
              <a:t> </a:t>
            </a:r>
            <a:r>
              <a:rPr lang="ar-EG" sz="3200" b="1" dirty="0" smtClean="0"/>
              <a:t>    </a:t>
            </a:r>
            <a:r>
              <a:rPr lang="ar-SA" sz="3200" b="1" dirty="0" smtClean="0"/>
              <a:t>ولكن رؤساء اليهود أجّلوه حتي ينتقموا من المسيح و يقتلوه</a:t>
            </a:r>
            <a:r>
              <a:rPr lang="ar-EG" sz="3200" b="1" dirty="0" smtClean="0"/>
              <a:t>.</a:t>
            </a:r>
            <a:r>
              <a:rPr lang="ar-SA" sz="3200" b="1" dirty="0" smtClean="0"/>
              <a:t> </a:t>
            </a:r>
          </a:p>
          <a:p>
            <a:pPr algn="justLow" rtl="1"/>
            <a:r>
              <a:rPr lang="ar-SA" sz="3200" b="1" dirty="0" smtClean="0"/>
              <a:t>+ لكن الرب واضع الناموس لا ينقضه</a:t>
            </a:r>
            <a:r>
              <a:rPr lang="ar-EG" sz="3200" b="1" dirty="0" smtClean="0"/>
              <a:t>،</a:t>
            </a:r>
            <a:r>
              <a:rPr lang="ar-SA" sz="3200" b="1" dirty="0" smtClean="0"/>
              <a:t> أقام الفصح الأخير حسب الطقس اليهودي ليبدأ فصح</a:t>
            </a:r>
            <a:r>
              <a:rPr lang="ar-EG" sz="3200" b="1" dirty="0" smtClean="0"/>
              <a:t>ً</a:t>
            </a:r>
            <a:r>
              <a:rPr lang="ar-SA" sz="3200" b="1" dirty="0" smtClean="0"/>
              <a:t>ا جديدا بدمه</a:t>
            </a:r>
            <a:r>
              <a:rPr lang="ar-EG" sz="3200" b="1" dirty="0" smtClean="0"/>
              <a:t>.</a:t>
            </a:r>
            <a:r>
              <a:rPr lang="ar-SA" sz="3200" b="1" dirty="0" smtClean="0"/>
              <a:t> </a:t>
            </a:r>
            <a:endParaRPr lang="ar-EG" sz="3200" b="1" dirty="0" smtClean="0"/>
          </a:p>
        </p:txBody>
      </p:sp>
      <p:sp>
        <p:nvSpPr>
          <p:cNvPr id="5" name="Rectangle 4"/>
          <p:cNvSpPr/>
          <p:nvPr/>
        </p:nvSpPr>
        <p:spPr>
          <a:xfrm>
            <a:off x="4267200" y="381000"/>
            <a:ext cx="4647427" cy="76944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A" sz="4400" b="1" dirty="0" smtClean="0">
                <a:ln/>
                <a:solidFill>
                  <a:schemeClr val="accent3"/>
                </a:solidFill>
              </a:rPr>
              <a:t>يوم الخميس 14 نيسان :</a:t>
            </a:r>
            <a:endParaRPr lang="en-US" sz="4400" b="1" cap="none" spc="0" dirty="0">
              <a:ln/>
              <a:solidFill>
                <a:schemeClr val="accent3"/>
              </a:solidFill>
              <a:effectLst/>
            </a:endParaRPr>
          </a:p>
        </p:txBody>
      </p:sp>
      <p:sp>
        <p:nvSpPr>
          <p:cNvPr id="7" name="TextBox 6"/>
          <p:cNvSpPr txBox="1"/>
          <p:nvPr/>
        </p:nvSpPr>
        <p:spPr>
          <a:xfrm rot="19026647">
            <a:off x="243989" y="587177"/>
            <a:ext cx="1900530" cy="1015663"/>
          </a:xfrm>
          <a:prstGeom prst="rect">
            <a:avLst/>
          </a:prstGeom>
          <a:noFill/>
        </p:spPr>
        <p:txBody>
          <a:bodyPr wrap="square" rtlCol="0">
            <a:spAutoFit/>
          </a:bodyPr>
          <a:lstStyle/>
          <a:p>
            <a:pPr algn="justLow" rtl="1"/>
            <a:r>
              <a:rPr lang="ar-SA" sz="6000" b="1" dirty="0" smtClean="0">
                <a:solidFill>
                  <a:srgbClr val="FF0000"/>
                </a:solidFill>
              </a:rPr>
              <a:t>صباح</a:t>
            </a:r>
            <a:r>
              <a:rPr lang="ar-EG" sz="6000" b="1" dirty="0" smtClean="0">
                <a:solidFill>
                  <a:srgbClr val="FF0000"/>
                </a:solidFill>
              </a:rPr>
              <a:t>ً</a:t>
            </a:r>
            <a:r>
              <a:rPr lang="ar-SA" sz="6000" b="1" dirty="0" smtClean="0">
                <a:solidFill>
                  <a:srgbClr val="FF0000"/>
                </a:solidFill>
              </a:rPr>
              <a:t>ا</a:t>
            </a:r>
            <a:endParaRPr lang="en-US" sz="6000" b="1" dirty="0">
              <a:solidFill>
                <a:srgbClr val="FF0000"/>
              </a:solidFill>
            </a:endParaRPr>
          </a:p>
        </p:txBody>
      </p:sp>
      <p:pic>
        <p:nvPicPr>
          <p:cNvPr id="1026" name="Picture 2" descr="D:\photos\new tastement\العشاء الاخير\J8.JPG"/>
          <p:cNvPicPr>
            <a:picLocks noChangeAspect="1" noChangeArrowheads="1"/>
          </p:cNvPicPr>
          <p:nvPr/>
        </p:nvPicPr>
        <p:blipFill>
          <a:blip r:embed="rId3" cstate="print"/>
          <a:srcRect/>
          <a:stretch>
            <a:fillRect/>
          </a:stretch>
        </p:blipFill>
        <p:spPr bwMode="auto">
          <a:xfrm>
            <a:off x="914400" y="1600200"/>
            <a:ext cx="2819400" cy="4774361"/>
          </a:xfrm>
          <a:prstGeom prst="dodecagon">
            <a:avLst/>
          </a:prstGeom>
          <a:noFill/>
          <a:effectLst>
            <a:glow rad="101600">
              <a:schemeClr val="accent1">
                <a:satMod val="175000"/>
                <a:alpha val="40000"/>
              </a:schemeClr>
            </a:glow>
            <a:softEdge rad="63500"/>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91000" y="1371600"/>
            <a:ext cx="4419600" cy="5016758"/>
          </a:xfrm>
          <a:prstGeom prst="rect">
            <a:avLst/>
          </a:prstGeom>
          <a:noFill/>
        </p:spPr>
        <p:txBody>
          <a:bodyPr wrap="square" rtlCol="0">
            <a:spAutoFit/>
          </a:bodyPr>
          <a:lstStyle/>
          <a:p>
            <a:pPr algn="justLow" rtl="1"/>
            <a:r>
              <a:rPr lang="ar-SA" sz="3200" b="1" dirty="0" smtClean="0"/>
              <a:t>+ في هذا اليوم قام ربنا يسوع بغسل أرجل تلاميذه</a:t>
            </a:r>
            <a:r>
              <a:rPr lang="ar-EG" sz="3200" b="1" dirty="0" smtClean="0"/>
              <a:t>،</a:t>
            </a:r>
            <a:r>
              <a:rPr lang="ar-SA" sz="3200" b="1" dirty="0" smtClean="0"/>
              <a:t> وسط دهشة شديدة من السمائيين و الأرضيين </a:t>
            </a:r>
            <a:r>
              <a:rPr lang="ar-EG" sz="3200" b="1" dirty="0" smtClean="0"/>
              <a:t>م</a:t>
            </a:r>
            <a:r>
              <a:rPr lang="ar-SA" sz="3200" b="1" dirty="0" smtClean="0"/>
              <a:t>م</a:t>
            </a:r>
            <a:r>
              <a:rPr lang="ar-EG" sz="3200" b="1" dirty="0" smtClean="0"/>
              <a:t>ّ</a:t>
            </a:r>
            <a:r>
              <a:rPr lang="ar-SA" sz="3200" b="1" dirty="0" smtClean="0"/>
              <a:t>ا يفعله رب المجد</a:t>
            </a:r>
            <a:r>
              <a:rPr lang="ar-EG" sz="3200" b="1" dirty="0" smtClean="0"/>
              <a:t>..</a:t>
            </a:r>
            <a:r>
              <a:rPr lang="ar-SA" sz="3200" b="1" dirty="0" smtClean="0"/>
              <a:t> </a:t>
            </a:r>
          </a:p>
          <a:p>
            <a:pPr algn="justLow" rtl="1"/>
            <a:r>
              <a:rPr lang="ar-SA" sz="3200" b="1" dirty="0" smtClean="0"/>
              <a:t>+ و أوضح لنا الرب نفسه بفمه الطاهر </a:t>
            </a:r>
            <a:r>
              <a:rPr lang="ar-EG" sz="3200" b="1" dirty="0" smtClean="0"/>
              <a:t>أ</a:t>
            </a:r>
            <a:r>
              <a:rPr lang="ar-SA" sz="3200" b="1" dirty="0" smtClean="0"/>
              <a:t>ني أنا صنعت بكم مثالا</a:t>
            </a:r>
            <a:r>
              <a:rPr lang="ar-EG" sz="3200" b="1" dirty="0" smtClean="0"/>
              <a:t>ً</a:t>
            </a:r>
            <a:r>
              <a:rPr lang="ar-SA" sz="3200" b="1" dirty="0" smtClean="0"/>
              <a:t> ..حتي كما صنعت أنا بكم تصنعون بعضكم لبعض ... فأصبحت خدمة المسيحي هي   </a:t>
            </a:r>
            <a:r>
              <a:rPr lang="ar-SA" sz="3200" b="1" u="sng" dirty="0" smtClean="0"/>
              <a:t>خدمة غسل الأرج</a:t>
            </a:r>
            <a:r>
              <a:rPr lang="ar-EG" sz="3200" b="1" u="sng" dirty="0" smtClean="0"/>
              <a:t>ُ</a:t>
            </a:r>
            <a:r>
              <a:rPr lang="ar-SA" sz="3200" b="1" u="sng" dirty="0" smtClean="0"/>
              <a:t>ل</a:t>
            </a:r>
            <a:r>
              <a:rPr lang="ar-EG" sz="3200" b="1" dirty="0" smtClean="0"/>
              <a:t>.</a:t>
            </a:r>
            <a:r>
              <a:rPr lang="ar-SA" sz="3200" b="1" u="sng" dirty="0" smtClean="0"/>
              <a:t> </a:t>
            </a:r>
            <a:endParaRPr lang="ar-EG" sz="3200" b="1" u="sng" dirty="0" smtClean="0"/>
          </a:p>
        </p:txBody>
      </p:sp>
      <p:sp>
        <p:nvSpPr>
          <p:cNvPr id="5" name="Rectangle 4"/>
          <p:cNvSpPr/>
          <p:nvPr/>
        </p:nvSpPr>
        <p:spPr>
          <a:xfrm>
            <a:off x="4267200" y="381000"/>
            <a:ext cx="4647427" cy="76944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A" sz="4400" b="1" dirty="0" smtClean="0">
                <a:ln/>
                <a:solidFill>
                  <a:schemeClr val="accent3"/>
                </a:solidFill>
              </a:rPr>
              <a:t>يوم الخميس 14 نيسان :</a:t>
            </a:r>
            <a:endParaRPr lang="en-US" sz="4400" b="1" cap="none" spc="0" dirty="0">
              <a:ln/>
              <a:solidFill>
                <a:schemeClr val="accent3"/>
              </a:solidFill>
              <a:effectLst/>
            </a:endParaRPr>
          </a:p>
        </p:txBody>
      </p:sp>
      <p:sp>
        <p:nvSpPr>
          <p:cNvPr id="7" name="TextBox 6"/>
          <p:cNvSpPr txBox="1"/>
          <p:nvPr/>
        </p:nvSpPr>
        <p:spPr>
          <a:xfrm rot="19026647">
            <a:off x="243989" y="587177"/>
            <a:ext cx="1900530" cy="1015663"/>
          </a:xfrm>
          <a:prstGeom prst="rect">
            <a:avLst/>
          </a:prstGeom>
          <a:noFill/>
        </p:spPr>
        <p:txBody>
          <a:bodyPr wrap="square" rtlCol="0">
            <a:spAutoFit/>
          </a:bodyPr>
          <a:lstStyle/>
          <a:p>
            <a:pPr algn="justLow" rtl="1"/>
            <a:r>
              <a:rPr lang="ar-SA" sz="6000" b="1" dirty="0" smtClean="0">
                <a:solidFill>
                  <a:srgbClr val="FF0000"/>
                </a:solidFill>
              </a:rPr>
              <a:t>صباح</a:t>
            </a:r>
            <a:r>
              <a:rPr lang="ar-EG" sz="6000" b="1" dirty="0" smtClean="0">
                <a:solidFill>
                  <a:srgbClr val="FF0000"/>
                </a:solidFill>
              </a:rPr>
              <a:t>ً</a:t>
            </a:r>
            <a:r>
              <a:rPr lang="ar-SA" sz="6000" b="1" dirty="0" smtClean="0">
                <a:solidFill>
                  <a:srgbClr val="FF0000"/>
                </a:solidFill>
              </a:rPr>
              <a:t>ا</a:t>
            </a:r>
            <a:endParaRPr lang="en-US" sz="6000" b="1" dirty="0">
              <a:solidFill>
                <a:srgbClr val="FF0000"/>
              </a:solidFill>
            </a:endParaRPr>
          </a:p>
        </p:txBody>
      </p:sp>
      <p:pic>
        <p:nvPicPr>
          <p:cNvPr id="9" name="Picture 8" descr="christ_feet.jpg"/>
          <p:cNvPicPr>
            <a:picLocks noChangeAspect="1"/>
          </p:cNvPicPr>
          <p:nvPr/>
        </p:nvPicPr>
        <p:blipFill>
          <a:blip r:embed="rId3" cstate="print"/>
          <a:stretch>
            <a:fillRect/>
          </a:stretch>
        </p:blipFill>
        <p:spPr>
          <a:xfrm>
            <a:off x="533400" y="1905000"/>
            <a:ext cx="3429000" cy="4114800"/>
          </a:xfrm>
          <a:prstGeom prst="dodecagon">
            <a:avLst/>
          </a:prstGeom>
          <a:effectLst>
            <a:glow rad="63500">
              <a:schemeClr val="accent4">
                <a:satMod val="175000"/>
                <a:alpha val="40000"/>
              </a:schemeClr>
            </a:glow>
            <a:softEdge rad="127000"/>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91000" y="1752600"/>
            <a:ext cx="4419600" cy="4524315"/>
          </a:xfrm>
          <a:prstGeom prst="rect">
            <a:avLst/>
          </a:prstGeom>
          <a:noFill/>
        </p:spPr>
        <p:txBody>
          <a:bodyPr wrap="square" rtlCol="0">
            <a:spAutoFit/>
          </a:bodyPr>
          <a:lstStyle/>
          <a:p>
            <a:pPr algn="justLow" rtl="1"/>
            <a:r>
              <a:rPr lang="ar-SA" sz="3200" b="1" dirty="0" smtClean="0"/>
              <a:t>+ </a:t>
            </a:r>
            <a:r>
              <a:rPr lang="ar-EG" sz="3200" b="1" dirty="0" smtClean="0"/>
              <a:t>ب</a:t>
            </a:r>
            <a:r>
              <a:rPr lang="ar-SA" sz="3200" b="1" dirty="0" smtClean="0"/>
              <a:t>هذا أس</a:t>
            </a:r>
            <a:r>
              <a:rPr lang="ar-EG" sz="3200" b="1" dirty="0" smtClean="0"/>
              <a:t>ّ</a:t>
            </a:r>
            <a:r>
              <a:rPr lang="ar-SA" sz="3200" b="1" dirty="0" smtClean="0"/>
              <a:t>س الرب</a:t>
            </a:r>
            <a:r>
              <a:rPr lang="ar-EG" sz="3200" b="1" dirty="0" smtClean="0"/>
              <a:t>ّ</a:t>
            </a:r>
            <a:r>
              <a:rPr lang="ar-SA" sz="3200" b="1" dirty="0" smtClean="0"/>
              <a:t> لنا سر</a:t>
            </a:r>
            <a:r>
              <a:rPr lang="ar-EG" sz="3200" b="1" dirty="0" smtClean="0"/>
              <a:t>ّ</a:t>
            </a:r>
            <a:r>
              <a:rPr lang="ar-SA" sz="3200" b="1" dirty="0" smtClean="0"/>
              <a:t> الاتضاع</a:t>
            </a:r>
            <a:r>
              <a:rPr lang="ar-EG" sz="3200" b="1" dirty="0" smtClean="0"/>
              <a:t>:.</a:t>
            </a:r>
            <a:endParaRPr lang="en-US" sz="3200" b="1" dirty="0" smtClean="0"/>
          </a:p>
          <a:p>
            <a:pPr algn="justLow" rtl="1"/>
            <a:r>
              <a:rPr lang="ar-SA" sz="3200" b="1" dirty="0" smtClean="0"/>
              <a:t>+ في غسل الأرجل أيضا أس</a:t>
            </a:r>
            <a:r>
              <a:rPr lang="ar-EG" sz="3200" b="1" dirty="0" smtClean="0"/>
              <a:t>ّ</a:t>
            </a:r>
            <a:r>
              <a:rPr lang="ar-SA" sz="3200" b="1" dirty="0" smtClean="0"/>
              <a:t>س الرب</a:t>
            </a:r>
            <a:r>
              <a:rPr lang="ar-EG" sz="3200" b="1" dirty="0" smtClean="0"/>
              <a:t>ّ</a:t>
            </a:r>
            <a:r>
              <a:rPr lang="ar-SA" sz="3200" b="1" dirty="0" smtClean="0"/>
              <a:t> سر</a:t>
            </a:r>
            <a:r>
              <a:rPr lang="ar-EG" sz="3200" b="1" dirty="0" smtClean="0"/>
              <a:t>ّ</a:t>
            </a:r>
            <a:r>
              <a:rPr lang="ar-SA" sz="3200" b="1" dirty="0" smtClean="0"/>
              <a:t> المعمودية التي بها نخلص.</a:t>
            </a:r>
            <a:r>
              <a:rPr lang="ar-EG" sz="3200" b="1" dirty="0" smtClean="0"/>
              <a:t>. </a:t>
            </a:r>
            <a:r>
              <a:rPr lang="ar-SA" sz="3200" b="1" dirty="0" smtClean="0"/>
              <a:t>لذا قال الرب لبطرس </a:t>
            </a:r>
            <a:r>
              <a:rPr lang="ar-EG" sz="3200" b="1" dirty="0" smtClean="0"/>
              <a:t>  </a:t>
            </a:r>
            <a:r>
              <a:rPr lang="ar-SA" sz="3200" b="1" dirty="0" smtClean="0"/>
              <a:t>”</a:t>
            </a:r>
            <a:r>
              <a:rPr lang="ar-EG" sz="3200" b="1" dirty="0" smtClean="0"/>
              <a:t>إ</a:t>
            </a:r>
            <a:r>
              <a:rPr lang="ar-SA" sz="3200" b="1" dirty="0" smtClean="0"/>
              <a:t>ن لم أغسلك</a:t>
            </a:r>
            <a:r>
              <a:rPr lang="ar-EG" sz="3200" b="1" dirty="0" smtClean="0"/>
              <a:t>،</a:t>
            </a:r>
            <a:r>
              <a:rPr lang="ar-SA" sz="3200" b="1" dirty="0" smtClean="0"/>
              <a:t> ليس لك معي نصيب” </a:t>
            </a:r>
          </a:p>
          <a:p>
            <a:pPr algn="justLow" rtl="1"/>
            <a:r>
              <a:rPr lang="ar-SA" sz="3200" b="1" dirty="0" smtClean="0"/>
              <a:t>كمان اللقان قبل التناول يعنى لازم نتوب قبل ما نتناول</a:t>
            </a:r>
            <a:endParaRPr lang="ar-EG" sz="3200" b="1" dirty="0" smtClean="0"/>
          </a:p>
        </p:txBody>
      </p:sp>
      <p:sp>
        <p:nvSpPr>
          <p:cNvPr id="5" name="Rectangle 4"/>
          <p:cNvSpPr/>
          <p:nvPr/>
        </p:nvSpPr>
        <p:spPr>
          <a:xfrm>
            <a:off x="4267200" y="381000"/>
            <a:ext cx="4647427" cy="76944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A" sz="4400" b="1" dirty="0" smtClean="0">
                <a:ln/>
                <a:solidFill>
                  <a:schemeClr val="accent3"/>
                </a:solidFill>
              </a:rPr>
              <a:t>يوم الخميس 14 نيسان :</a:t>
            </a:r>
            <a:endParaRPr lang="en-US" sz="4400" b="1" cap="none" spc="0" dirty="0">
              <a:ln/>
              <a:solidFill>
                <a:schemeClr val="accent3"/>
              </a:solidFill>
              <a:effectLst/>
            </a:endParaRPr>
          </a:p>
        </p:txBody>
      </p:sp>
      <p:sp>
        <p:nvSpPr>
          <p:cNvPr id="7" name="TextBox 6"/>
          <p:cNvSpPr txBox="1"/>
          <p:nvPr/>
        </p:nvSpPr>
        <p:spPr>
          <a:xfrm rot="19026647">
            <a:off x="243989" y="587177"/>
            <a:ext cx="1900530" cy="1015663"/>
          </a:xfrm>
          <a:prstGeom prst="rect">
            <a:avLst/>
          </a:prstGeom>
          <a:noFill/>
        </p:spPr>
        <p:txBody>
          <a:bodyPr wrap="square" rtlCol="0">
            <a:spAutoFit/>
          </a:bodyPr>
          <a:lstStyle/>
          <a:p>
            <a:pPr algn="justLow" rtl="1"/>
            <a:r>
              <a:rPr lang="ar-SA" sz="6000" b="1" dirty="0" smtClean="0">
                <a:solidFill>
                  <a:srgbClr val="FF0000"/>
                </a:solidFill>
              </a:rPr>
              <a:t>صباح</a:t>
            </a:r>
            <a:r>
              <a:rPr lang="ar-EG" sz="6000" b="1" dirty="0" smtClean="0">
                <a:solidFill>
                  <a:srgbClr val="FF0000"/>
                </a:solidFill>
              </a:rPr>
              <a:t>ً</a:t>
            </a:r>
            <a:r>
              <a:rPr lang="ar-SA" sz="6000" b="1" dirty="0" smtClean="0">
                <a:solidFill>
                  <a:srgbClr val="FF0000"/>
                </a:solidFill>
              </a:rPr>
              <a:t>ا</a:t>
            </a:r>
            <a:endParaRPr lang="en-US" sz="6000" b="1" dirty="0">
              <a:solidFill>
                <a:srgbClr val="FF0000"/>
              </a:solidFill>
            </a:endParaRPr>
          </a:p>
        </p:txBody>
      </p:sp>
      <p:pic>
        <p:nvPicPr>
          <p:cNvPr id="8" name="Picture 7" descr="christ_feet.jpg"/>
          <p:cNvPicPr>
            <a:picLocks noChangeAspect="1"/>
          </p:cNvPicPr>
          <p:nvPr/>
        </p:nvPicPr>
        <p:blipFill>
          <a:blip r:embed="rId3" cstate="print"/>
          <a:stretch>
            <a:fillRect/>
          </a:stretch>
        </p:blipFill>
        <p:spPr>
          <a:xfrm>
            <a:off x="533400" y="1905000"/>
            <a:ext cx="3429000" cy="4114800"/>
          </a:xfrm>
          <a:prstGeom prst="dodecagon">
            <a:avLst/>
          </a:prstGeom>
          <a:effectLst>
            <a:glow rad="63500">
              <a:schemeClr val="accent4">
                <a:satMod val="175000"/>
                <a:alpha val="40000"/>
              </a:schemeClr>
            </a:glow>
            <a:softEdge rad="127000"/>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91000" y="1371600"/>
            <a:ext cx="4419600" cy="4524315"/>
          </a:xfrm>
          <a:prstGeom prst="rect">
            <a:avLst/>
          </a:prstGeom>
          <a:noFill/>
        </p:spPr>
        <p:txBody>
          <a:bodyPr wrap="square" rtlCol="0">
            <a:spAutoFit/>
          </a:bodyPr>
          <a:lstStyle/>
          <a:p>
            <a:pPr algn="justLow" rtl="1"/>
            <a:r>
              <a:rPr lang="ar-SA" sz="3200" b="1" dirty="0" smtClean="0"/>
              <a:t>+ كأنما قد</a:t>
            </a:r>
            <a:r>
              <a:rPr lang="ar-EG" sz="3200" b="1" dirty="0" smtClean="0"/>
              <a:t>ّ</a:t>
            </a:r>
            <a:r>
              <a:rPr lang="ar-SA" sz="3200" b="1" dirty="0" smtClean="0"/>
              <a:t>م الرب</a:t>
            </a:r>
            <a:r>
              <a:rPr lang="ar-EG" sz="3200" b="1" dirty="0" smtClean="0"/>
              <a:t>ّ</a:t>
            </a:r>
            <a:r>
              <a:rPr lang="ar-SA" sz="3200" b="1" dirty="0" smtClean="0"/>
              <a:t> كل</a:t>
            </a:r>
            <a:r>
              <a:rPr lang="ar-EG" sz="3200" b="1" dirty="0" smtClean="0"/>
              <a:t>ّ</a:t>
            </a:r>
            <a:r>
              <a:rPr lang="ar-SA" sz="3200" b="1" dirty="0" smtClean="0"/>
              <a:t> ش</a:t>
            </a:r>
            <a:r>
              <a:rPr lang="ar-EG" sz="3200" b="1" dirty="0" smtClean="0"/>
              <a:t>يءٍ</a:t>
            </a:r>
            <a:r>
              <a:rPr lang="ar-SA" sz="3200" b="1" dirty="0" smtClean="0"/>
              <a:t> لل</a:t>
            </a:r>
            <a:r>
              <a:rPr lang="ar-EG" sz="3200" b="1" dirty="0" smtClean="0"/>
              <a:t>إ</a:t>
            </a:r>
            <a:r>
              <a:rPr lang="ar-SA" sz="3200" b="1" dirty="0" smtClean="0"/>
              <a:t>نسان باتضاعه وحب</a:t>
            </a:r>
            <a:r>
              <a:rPr lang="ar-EG" sz="3200" b="1" dirty="0" smtClean="0"/>
              <a:t>ّ</a:t>
            </a:r>
            <a:r>
              <a:rPr lang="ar-SA" sz="3200" b="1" dirty="0" smtClean="0"/>
              <a:t>ه</a:t>
            </a:r>
            <a:r>
              <a:rPr lang="ar-EG" sz="3200" b="1" dirty="0" smtClean="0"/>
              <a:t>،</a:t>
            </a:r>
            <a:r>
              <a:rPr lang="ar-SA" sz="3200" b="1" dirty="0" smtClean="0"/>
              <a:t> و بقي ش</a:t>
            </a:r>
            <a:r>
              <a:rPr lang="ar-EG" sz="3200" b="1" dirty="0" smtClean="0"/>
              <a:t>يء</a:t>
            </a:r>
            <a:r>
              <a:rPr lang="ar-SA" sz="3200" b="1" dirty="0" smtClean="0"/>
              <a:t> واحد</a:t>
            </a:r>
            <a:r>
              <a:rPr lang="ar-EG" sz="3200" b="1" dirty="0" smtClean="0"/>
              <a:t>:</a:t>
            </a:r>
            <a:r>
              <a:rPr lang="ar-SA" sz="3200" b="1" dirty="0" smtClean="0"/>
              <a:t> أن يقد</a:t>
            </a:r>
            <a:r>
              <a:rPr lang="ar-EG" sz="3200" b="1" dirty="0" smtClean="0"/>
              <a:t>ّ</a:t>
            </a:r>
            <a:r>
              <a:rPr lang="ar-SA" sz="3200" b="1" dirty="0" smtClean="0"/>
              <a:t>م ذاته!</a:t>
            </a:r>
          </a:p>
          <a:p>
            <a:pPr algn="justLow" rtl="1"/>
            <a:endParaRPr lang="ar-SA" sz="3200" b="1" dirty="0" smtClean="0"/>
          </a:p>
          <a:p>
            <a:pPr algn="justLow" rtl="1"/>
            <a:r>
              <a:rPr lang="ar-SA" sz="3200" b="1" dirty="0" smtClean="0"/>
              <a:t>+ و كأنما الرب</a:t>
            </a:r>
            <a:r>
              <a:rPr lang="ar-EG" sz="3200" b="1" dirty="0" smtClean="0"/>
              <a:t>ّ</a:t>
            </a:r>
            <a:r>
              <a:rPr lang="ar-SA" sz="3200" b="1" dirty="0" smtClean="0"/>
              <a:t> ع</a:t>
            </a:r>
            <a:r>
              <a:rPr lang="ar-EG" sz="3200" b="1" dirty="0" smtClean="0"/>
              <a:t>َ</a:t>
            </a:r>
            <a:r>
              <a:rPr lang="ar-SA" sz="3200" b="1" dirty="0" smtClean="0"/>
              <a:t>ب</a:t>
            </a:r>
            <a:r>
              <a:rPr lang="ar-EG" sz="3200" b="1" dirty="0" smtClean="0"/>
              <a:t>َ</a:t>
            </a:r>
            <a:r>
              <a:rPr lang="ar-SA" sz="3200" b="1" dirty="0" smtClean="0"/>
              <a:t>ر</a:t>
            </a:r>
            <a:r>
              <a:rPr lang="ar-EG" sz="3200" b="1" dirty="0" smtClean="0"/>
              <a:t>َ</a:t>
            </a:r>
            <a:r>
              <a:rPr lang="ar-SA" sz="3200" b="1" dirty="0" smtClean="0"/>
              <a:t> حاجز الزمن</a:t>
            </a:r>
            <a:r>
              <a:rPr lang="ar-EG" sz="3200" b="1" dirty="0" smtClean="0"/>
              <a:t>،</a:t>
            </a:r>
            <a:r>
              <a:rPr lang="ar-SA" sz="3200" b="1" dirty="0" smtClean="0"/>
              <a:t> وذهب للصليب</a:t>
            </a:r>
            <a:r>
              <a:rPr lang="ar-EG" sz="3200" b="1" dirty="0" smtClean="0"/>
              <a:t>،</a:t>
            </a:r>
            <a:r>
              <a:rPr lang="ar-SA" sz="3200" b="1" dirty="0" smtClean="0"/>
              <a:t> فأخذ م</a:t>
            </a:r>
            <a:r>
              <a:rPr lang="ar-EG" sz="3200" b="1" dirty="0" smtClean="0"/>
              <a:t>ِ</a:t>
            </a:r>
            <a:r>
              <a:rPr lang="ar-SA" sz="3200" b="1" dirty="0" smtClean="0"/>
              <a:t>ن جسده و دمه و أعطاهم لنا يوم خميس العهد</a:t>
            </a:r>
            <a:r>
              <a:rPr lang="ar-EG" sz="3200" b="1" dirty="0" smtClean="0"/>
              <a:t>،</a:t>
            </a:r>
            <a:r>
              <a:rPr lang="ar-SA" sz="3200" b="1" dirty="0" smtClean="0"/>
              <a:t> </a:t>
            </a:r>
            <a:r>
              <a:rPr lang="ar-EG" sz="3200" b="1" dirty="0" smtClean="0"/>
              <a:t>إ</a:t>
            </a:r>
            <a:r>
              <a:rPr lang="ar-SA" sz="3200" b="1" dirty="0" smtClean="0"/>
              <a:t>ذ أن أعمال الله  مثله</a:t>
            </a:r>
            <a:r>
              <a:rPr lang="ar-EG" sz="3200" b="1" dirty="0" smtClean="0"/>
              <a:t>،</a:t>
            </a:r>
            <a:r>
              <a:rPr lang="ar-SA" sz="3200" b="1" dirty="0" smtClean="0"/>
              <a:t> لا تخضع للزمن</a:t>
            </a:r>
            <a:r>
              <a:rPr lang="ar-EG" sz="3200" b="1" dirty="0" smtClean="0"/>
              <a:t>.</a:t>
            </a:r>
            <a:r>
              <a:rPr lang="ar-SA" sz="3200" b="1" dirty="0" smtClean="0"/>
              <a:t> </a:t>
            </a:r>
            <a:endParaRPr lang="ar-EG" sz="3200" b="1" dirty="0" smtClean="0"/>
          </a:p>
        </p:txBody>
      </p:sp>
      <p:sp>
        <p:nvSpPr>
          <p:cNvPr id="5" name="Rectangle 4"/>
          <p:cNvSpPr/>
          <p:nvPr/>
        </p:nvSpPr>
        <p:spPr>
          <a:xfrm>
            <a:off x="4267200" y="381000"/>
            <a:ext cx="4647427" cy="76944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A" sz="4400" b="1" dirty="0" smtClean="0">
                <a:ln/>
                <a:solidFill>
                  <a:schemeClr val="accent3"/>
                </a:solidFill>
              </a:rPr>
              <a:t>يوم الخميس 14 نيسان :</a:t>
            </a:r>
            <a:endParaRPr lang="en-US" sz="4400" b="1" cap="none" spc="0" dirty="0">
              <a:ln/>
              <a:solidFill>
                <a:schemeClr val="accent3"/>
              </a:solidFill>
              <a:effectLst/>
            </a:endParaRPr>
          </a:p>
        </p:txBody>
      </p:sp>
      <p:sp>
        <p:nvSpPr>
          <p:cNvPr id="7" name="TextBox 6"/>
          <p:cNvSpPr txBox="1"/>
          <p:nvPr/>
        </p:nvSpPr>
        <p:spPr>
          <a:xfrm rot="19026647">
            <a:off x="243989" y="587177"/>
            <a:ext cx="1900530" cy="1015663"/>
          </a:xfrm>
          <a:prstGeom prst="rect">
            <a:avLst/>
          </a:prstGeom>
          <a:noFill/>
        </p:spPr>
        <p:txBody>
          <a:bodyPr wrap="square" rtlCol="0">
            <a:spAutoFit/>
          </a:bodyPr>
          <a:lstStyle/>
          <a:p>
            <a:pPr algn="justLow" rtl="1"/>
            <a:r>
              <a:rPr lang="ar-SA" sz="6000" b="1" dirty="0" smtClean="0">
                <a:solidFill>
                  <a:srgbClr val="FF0000"/>
                </a:solidFill>
              </a:rPr>
              <a:t>صباح</a:t>
            </a:r>
            <a:r>
              <a:rPr lang="ar-EG" sz="6000" b="1" dirty="0" smtClean="0">
                <a:solidFill>
                  <a:srgbClr val="FF0000"/>
                </a:solidFill>
              </a:rPr>
              <a:t>ً</a:t>
            </a:r>
            <a:r>
              <a:rPr lang="ar-SA" sz="6000" b="1" dirty="0" smtClean="0">
                <a:solidFill>
                  <a:srgbClr val="FF0000"/>
                </a:solidFill>
              </a:rPr>
              <a:t>ا</a:t>
            </a:r>
            <a:endParaRPr lang="en-US" sz="6000" b="1" dirty="0">
              <a:solidFill>
                <a:srgbClr val="FF0000"/>
              </a:solidFill>
            </a:endParaRPr>
          </a:p>
        </p:txBody>
      </p:sp>
      <p:pic>
        <p:nvPicPr>
          <p:cNvPr id="1026" name="Picture 2" descr="D:\photos\new tastement\العشاء الاخير\J8.JPG"/>
          <p:cNvPicPr>
            <a:picLocks noChangeAspect="1" noChangeArrowheads="1"/>
          </p:cNvPicPr>
          <p:nvPr/>
        </p:nvPicPr>
        <p:blipFill>
          <a:blip r:embed="rId3" cstate="print"/>
          <a:srcRect/>
          <a:stretch>
            <a:fillRect/>
          </a:stretch>
        </p:blipFill>
        <p:spPr bwMode="auto">
          <a:xfrm>
            <a:off x="914400" y="1600200"/>
            <a:ext cx="2819400" cy="4774361"/>
          </a:xfrm>
          <a:prstGeom prst="dodecagon">
            <a:avLst/>
          </a:prstGeom>
          <a:noFill/>
          <a:effectLst>
            <a:glow rad="101600">
              <a:schemeClr val="accent1">
                <a:satMod val="175000"/>
                <a:alpha val="40000"/>
              </a:schemeClr>
            </a:glow>
            <a:softEdge rad="63500"/>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67200" y="381000"/>
            <a:ext cx="4647427" cy="76944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A" sz="4400" b="1" dirty="0" smtClean="0">
                <a:ln/>
                <a:solidFill>
                  <a:schemeClr val="accent3"/>
                </a:solidFill>
              </a:rPr>
              <a:t>يوم الخميس 14 نيسان :</a:t>
            </a:r>
            <a:endParaRPr lang="en-US" sz="4400" b="1" cap="none" spc="0" dirty="0">
              <a:ln/>
              <a:solidFill>
                <a:schemeClr val="accent3"/>
              </a:solidFill>
              <a:effectLst/>
            </a:endParaRPr>
          </a:p>
        </p:txBody>
      </p:sp>
      <p:sp>
        <p:nvSpPr>
          <p:cNvPr id="7" name="TextBox 6"/>
          <p:cNvSpPr txBox="1"/>
          <p:nvPr/>
        </p:nvSpPr>
        <p:spPr>
          <a:xfrm rot="19026647">
            <a:off x="243989" y="587177"/>
            <a:ext cx="1900530" cy="1015663"/>
          </a:xfrm>
          <a:prstGeom prst="rect">
            <a:avLst/>
          </a:prstGeom>
          <a:noFill/>
        </p:spPr>
        <p:txBody>
          <a:bodyPr wrap="square" rtlCol="0">
            <a:spAutoFit/>
          </a:bodyPr>
          <a:lstStyle/>
          <a:p>
            <a:pPr algn="justLow" rtl="1"/>
            <a:r>
              <a:rPr lang="ar-SA" sz="6000" b="1" dirty="0" smtClean="0">
                <a:solidFill>
                  <a:srgbClr val="FF0000"/>
                </a:solidFill>
              </a:rPr>
              <a:t>مساء </a:t>
            </a:r>
            <a:endParaRPr lang="en-US" sz="6000" b="1" dirty="0">
              <a:solidFill>
                <a:srgbClr val="FF0000"/>
              </a:solidFill>
            </a:endParaRPr>
          </a:p>
        </p:txBody>
      </p:sp>
      <p:sp>
        <p:nvSpPr>
          <p:cNvPr id="8" name="TextBox 7"/>
          <p:cNvSpPr txBox="1"/>
          <p:nvPr/>
        </p:nvSpPr>
        <p:spPr>
          <a:xfrm>
            <a:off x="4191000" y="1752600"/>
            <a:ext cx="4419600" cy="3539430"/>
          </a:xfrm>
          <a:prstGeom prst="rect">
            <a:avLst/>
          </a:prstGeom>
          <a:noFill/>
        </p:spPr>
        <p:txBody>
          <a:bodyPr wrap="square" rtlCol="0">
            <a:spAutoFit/>
          </a:bodyPr>
          <a:lstStyle/>
          <a:p>
            <a:pPr algn="justLow" rtl="1"/>
            <a:r>
              <a:rPr lang="ar-SA" sz="3200" b="1" dirty="0" smtClean="0"/>
              <a:t>... ساعة التجربة قادمة و لن يثبت فيها سوي من هو متحصن بالصلاة .</a:t>
            </a:r>
          </a:p>
          <a:p>
            <a:pPr algn="justLow" rtl="1"/>
            <a:r>
              <a:rPr lang="ar-SA" sz="3200" b="1" dirty="0" smtClean="0"/>
              <a:t>+ ربما لو كنت سهرت يا بطرس ما كنت أنكرت .. و ربما لو سهرتي يا نفسي لثبتِ في ساعة التجربة </a:t>
            </a:r>
            <a:endParaRPr lang="ar-EG" sz="3200" b="1" dirty="0" smtClean="0"/>
          </a:p>
        </p:txBody>
      </p:sp>
      <p:pic>
        <p:nvPicPr>
          <p:cNvPr id="2050" name="Picture 2" descr="D:\photos\new tastement\بستان جثيمانى\Ahj51456.jpg"/>
          <p:cNvPicPr>
            <a:picLocks noChangeAspect="1" noChangeArrowheads="1"/>
          </p:cNvPicPr>
          <p:nvPr/>
        </p:nvPicPr>
        <p:blipFill>
          <a:blip r:embed="rId3" cstate="print"/>
          <a:srcRect/>
          <a:stretch>
            <a:fillRect/>
          </a:stretch>
        </p:blipFill>
        <p:spPr bwMode="auto">
          <a:xfrm flipH="1">
            <a:off x="609600" y="1981200"/>
            <a:ext cx="3124200" cy="4068762"/>
          </a:xfrm>
          <a:prstGeom prst="foldedCorner">
            <a:avLst/>
          </a:prstGeom>
          <a:noFill/>
          <a:effectLst>
            <a:glow rad="139700">
              <a:schemeClr val="accent1">
                <a:satMod val="175000"/>
                <a:alpha val="40000"/>
              </a:schemeClr>
            </a:glow>
            <a:softEdge rad="63500"/>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91000" y="1371600"/>
            <a:ext cx="4419600" cy="4031873"/>
          </a:xfrm>
          <a:prstGeom prst="rect">
            <a:avLst/>
          </a:prstGeom>
          <a:noFill/>
        </p:spPr>
        <p:txBody>
          <a:bodyPr wrap="square" rtlCol="0">
            <a:spAutoFit/>
          </a:bodyPr>
          <a:lstStyle/>
          <a:p>
            <a:pPr algn="justLow" rtl="1"/>
            <a:r>
              <a:rPr lang="ar-SA" sz="3200" b="1" dirty="0" smtClean="0"/>
              <a:t>+ ف</a:t>
            </a:r>
            <a:r>
              <a:rPr lang="ar-EG" sz="3200" b="1" dirty="0" smtClean="0"/>
              <a:t>إ</a:t>
            </a:r>
            <a:r>
              <a:rPr lang="ar-SA" sz="3200" b="1" dirty="0" smtClean="0"/>
              <a:t>ن كنت</a:t>
            </a:r>
            <a:r>
              <a:rPr lang="ar-EG" sz="3200" b="1" dirty="0" smtClean="0"/>
              <a:t>َ</a:t>
            </a:r>
            <a:r>
              <a:rPr lang="ar-SA" sz="3200" b="1" dirty="0" smtClean="0"/>
              <a:t> قد</a:t>
            </a:r>
            <a:r>
              <a:rPr lang="ar-EG" sz="3200" b="1" dirty="0" smtClean="0"/>
              <a:t>:</a:t>
            </a:r>
            <a:r>
              <a:rPr lang="ar-SA" sz="3200" b="1" dirty="0" smtClean="0"/>
              <a:t> </a:t>
            </a:r>
          </a:p>
          <a:p>
            <a:pPr algn="justLow" rtl="1"/>
            <a:r>
              <a:rPr lang="ar-SA" sz="3200" b="1" dirty="0" smtClean="0"/>
              <a:t>قمت</a:t>
            </a:r>
            <a:r>
              <a:rPr lang="ar-EG" sz="3200" b="1" dirty="0" smtClean="0"/>
              <a:t>َ</a:t>
            </a:r>
            <a:r>
              <a:rPr lang="ar-SA" sz="3200" b="1" dirty="0" smtClean="0"/>
              <a:t> مع المسيح ---- يوم السبت</a:t>
            </a:r>
          </a:p>
          <a:p>
            <a:pPr algn="justLow" rtl="1"/>
            <a:r>
              <a:rPr lang="ar-SA" sz="3200" b="1" dirty="0" smtClean="0"/>
              <a:t>قبلته ك</a:t>
            </a:r>
            <a:r>
              <a:rPr lang="ar-EG" sz="3200" b="1" dirty="0" smtClean="0"/>
              <a:t>َ</a:t>
            </a:r>
            <a:r>
              <a:rPr lang="ar-SA" sz="3200" b="1" dirty="0" smtClean="0"/>
              <a:t>م</a:t>
            </a:r>
            <a:r>
              <a:rPr lang="ar-EG" sz="3200" b="1" dirty="0" smtClean="0"/>
              <a:t>َ</a:t>
            </a:r>
            <a:r>
              <a:rPr lang="ar-SA" sz="3200" b="1" dirty="0" smtClean="0"/>
              <a:t>ل</a:t>
            </a:r>
            <a:r>
              <a:rPr lang="ar-EG" sz="3200" b="1" dirty="0" smtClean="0"/>
              <a:t>ِ</a:t>
            </a:r>
            <a:r>
              <a:rPr lang="ar-SA" sz="3200" b="1" dirty="0" smtClean="0"/>
              <a:t>ك --------يوم الأحد </a:t>
            </a:r>
          </a:p>
          <a:p>
            <a:pPr algn="justLow" rtl="1"/>
            <a:r>
              <a:rPr lang="ar-SA" sz="3200" b="1" dirty="0" smtClean="0"/>
              <a:t>كشفت خطيتك وت</a:t>
            </a:r>
            <a:r>
              <a:rPr lang="ar-EG" sz="3200" b="1" dirty="0" smtClean="0"/>
              <a:t>ُ</a:t>
            </a:r>
            <a:r>
              <a:rPr lang="ar-SA" sz="3200" b="1" dirty="0" smtClean="0"/>
              <a:t>ب</a:t>
            </a:r>
            <a:r>
              <a:rPr lang="ar-EG" sz="3200" b="1" dirty="0" smtClean="0"/>
              <a:t>ْ</a:t>
            </a:r>
            <a:r>
              <a:rPr lang="ar-SA" sz="3200" b="1" dirty="0" smtClean="0"/>
              <a:t>ت -يوم ال</a:t>
            </a:r>
            <a:r>
              <a:rPr lang="ar-EG" sz="3200" b="1" dirty="0" smtClean="0"/>
              <a:t>إ</a:t>
            </a:r>
            <a:r>
              <a:rPr lang="ar-SA" sz="3200" b="1" dirty="0" smtClean="0"/>
              <a:t>ثنين</a:t>
            </a:r>
          </a:p>
          <a:p>
            <a:pPr algn="justLow" rtl="1"/>
            <a:r>
              <a:rPr lang="ar-SA" sz="3200" b="1" dirty="0" smtClean="0"/>
              <a:t>قبلت الوصية ---- يوم الثلاثاء</a:t>
            </a:r>
          </a:p>
          <a:p>
            <a:pPr algn="justLow" rtl="1"/>
            <a:r>
              <a:rPr lang="ar-SA" sz="3200" b="1" dirty="0" smtClean="0"/>
              <a:t>سكبت حبك وطيبك–</a:t>
            </a:r>
            <a:r>
              <a:rPr lang="ar-EG" sz="3200" b="1" dirty="0" smtClean="0"/>
              <a:t> يوم </a:t>
            </a:r>
            <a:r>
              <a:rPr lang="ar-SA" sz="3200" b="1" dirty="0" smtClean="0"/>
              <a:t>الأربعاء</a:t>
            </a:r>
          </a:p>
          <a:p>
            <a:pPr algn="justLow" rtl="1"/>
            <a:r>
              <a:rPr lang="ar-SA" sz="3200" b="1" dirty="0" smtClean="0"/>
              <a:t>ف</a:t>
            </a:r>
            <a:r>
              <a:rPr lang="ar-EG" sz="3200" b="1" dirty="0" smtClean="0"/>
              <a:t>ل</a:t>
            </a:r>
            <a:r>
              <a:rPr lang="ar-SA" sz="3200" b="1" dirty="0" smtClean="0"/>
              <a:t>تقبل جسد الرب</a:t>
            </a:r>
            <a:r>
              <a:rPr lang="ar-EG" sz="3200" b="1" dirty="0" smtClean="0"/>
              <a:t>ّ</a:t>
            </a:r>
            <a:r>
              <a:rPr lang="ar-SA" sz="3200" b="1" dirty="0" smtClean="0"/>
              <a:t> يسوع نفسه داخلك يوم الخميس</a:t>
            </a:r>
            <a:r>
              <a:rPr lang="ar-EG" sz="3200" b="1" dirty="0" smtClean="0"/>
              <a:t>.</a:t>
            </a:r>
            <a:r>
              <a:rPr lang="ar-SA" sz="3200" b="1" dirty="0" smtClean="0"/>
              <a:t> </a:t>
            </a:r>
            <a:endParaRPr lang="ar-EG" sz="3200" b="1" dirty="0" smtClean="0"/>
          </a:p>
        </p:txBody>
      </p:sp>
      <p:sp>
        <p:nvSpPr>
          <p:cNvPr id="5" name="Rectangle 4"/>
          <p:cNvSpPr/>
          <p:nvPr/>
        </p:nvSpPr>
        <p:spPr>
          <a:xfrm>
            <a:off x="4267200" y="381000"/>
            <a:ext cx="4647427" cy="76944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A" sz="4400" b="1" dirty="0" smtClean="0">
                <a:ln/>
                <a:solidFill>
                  <a:schemeClr val="accent3"/>
                </a:solidFill>
              </a:rPr>
              <a:t>يوم الخميس 14 نيسان :</a:t>
            </a:r>
            <a:endParaRPr lang="en-US" sz="4400" b="1" cap="none" spc="0" dirty="0">
              <a:ln/>
              <a:solidFill>
                <a:schemeClr val="accent3"/>
              </a:solidFill>
              <a:effectLst/>
            </a:endParaRPr>
          </a:p>
        </p:txBody>
      </p:sp>
      <p:sp>
        <p:nvSpPr>
          <p:cNvPr id="7" name="TextBox 6"/>
          <p:cNvSpPr txBox="1"/>
          <p:nvPr/>
        </p:nvSpPr>
        <p:spPr>
          <a:xfrm rot="19026647">
            <a:off x="243989" y="587177"/>
            <a:ext cx="1900530" cy="1015663"/>
          </a:xfrm>
          <a:prstGeom prst="rect">
            <a:avLst/>
          </a:prstGeom>
          <a:noFill/>
        </p:spPr>
        <p:txBody>
          <a:bodyPr wrap="square" rtlCol="0">
            <a:spAutoFit/>
          </a:bodyPr>
          <a:lstStyle/>
          <a:p>
            <a:pPr algn="justLow" rtl="1"/>
            <a:r>
              <a:rPr lang="ar-SA" sz="6000" b="1" dirty="0" smtClean="0">
                <a:solidFill>
                  <a:srgbClr val="FF0000"/>
                </a:solidFill>
              </a:rPr>
              <a:t>صباح</a:t>
            </a:r>
            <a:r>
              <a:rPr lang="ar-EG" sz="6000" b="1" dirty="0" smtClean="0">
                <a:solidFill>
                  <a:srgbClr val="FF0000"/>
                </a:solidFill>
              </a:rPr>
              <a:t>ً</a:t>
            </a:r>
            <a:r>
              <a:rPr lang="ar-SA" sz="6000" b="1" dirty="0" smtClean="0">
                <a:solidFill>
                  <a:srgbClr val="FF0000"/>
                </a:solidFill>
              </a:rPr>
              <a:t>ا</a:t>
            </a:r>
            <a:endParaRPr lang="en-US" sz="6000" b="1" dirty="0">
              <a:solidFill>
                <a:srgbClr val="FF0000"/>
              </a:solidFill>
            </a:endParaRPr>
          </a:p>
        </p:txBody>
      </p:sp>
      <p:pic>
        <p:nvPicPr>
          <p:cNvPr id="1026" name="Picture 2" descr="D:\photos\new tastement\العشاء الاخير\J8.JPG"/>
          <p:cNvPicPr>
            <a:picLocks noChangeAspect="1" noChangeArrowheads="1"/>
          </p:cNvPicPr>
          <p:nvPr/>
        </p:nvPicPr>
        <p:blipFill>
          <a:blip r:embed="rId3" cstate="print"/>
          <a:srcRect/>
          <a:stretch>
            <a:fillRect/>
          </a:stretch>
        </p:blipFill>
        <p:spPr bwMode="auto">
          <a:xfrm>
            <a:off x="914400" y="1600200"/>
            <a:ext cx="2819400" cy="4774361"/>
          </a:xfrm>
          <a:prstGeom prst="dodecagon">
            <a:avLst/>
          </a:prstGeom>
          <a:noFill/>
          <a:effectLst>
            <a:glow rad="101600">
              <a:schemeClr val="accent1">
                <a:satMod val="175000"/>
                <a:alpha val="40000"/>
              </a:schemeClr>
            </a:glow>
            <a:softEdge rad="63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553200" y="381000"/>
            <a:ext cx="2100255" cy="1200329"/>
          </a:xfrm>
          <a:prstGeom prst="rect">
            <a:avLst/>
          </a:prstGeom>
          <a:noFill/>
        </p:spPr>
        <p:txBody>
          <a:bodyPr wrap="none" lIns="91440" tIns="45720" rIns="91440" bIns="45720">
            <a:spAutoFit/>
          </a:bodyPr>
          <a:lstStyle/>
          <a:p>
            <a:pPr algn="ctr"/>
            <a:r>
              <a:rPr lang="ar-EG" sz="7200" b="1" cap="none" spc="0" dirty="0" smtClean="0">
                <a:ln w="31550" cmpd="sng">
                  <a:solidFill>
                    <a:srgbClr val="92D050"/>
                  </a:solidFill>
                  <a:prstDash val="solid"/>
                </a:ln>
                <a:solidFill>
                  <a:srgbClr val="FF0000"/>
                </a:solidFill>
                <a:effectLst>
                  <a:glow rad="228600">
                    <a:schemeClr val="accent4">
                      <a:satMod val="175000"/>
                      <a:alpha val="40000"/>
                    </a:schemeClr>
                  </a:glow>
                  <a:outerShdw blurRad="60007" dist="310007" dir="7680000" sy="30000" kx="1300200" algn="ctr" rotWithShape="0">
                    <a:prstClr val="black">
                      <a:alpha val="32000"/>
                    </a:prstClr>
                  </a:outerShdw>
                </a:effectLst>
              </a:rPr>
              <a:t>قصة :</a:t>
            </a:r>
            <a:endParaRPr lang="en-US" sz="7200" b="1" cap="none" spc="0" dirty="0">
              <a:ln w="31550" cmpd="sng">
                <a:solidFill>
                  <a:srgbClr val="92D050"/>
                </a:solidFill>
                <a:prstDash val="solid"/>
              </a:ln>
              <a:solidFill>
                <a:srgbClr val="FF0000"/>
              </a:solidFill>
              <a:effectLst>
                <a:glow rad="228600">
                  <a:schemeClr val="accent4">
                    <a:satMod val="175000"/>
                    <a:alpha val="40000"/>
                  </a:schemeClr>
                </a:glow>
                <a:outerShdw blurRad="60007" dist="310007" dir="7680000" sy="30000" kx="1300200" algn="ctr" rotWithShape="0">
                  <a:prstClr val="black">
                    <a:alpha val="32000"/>
                  </a:prstClr>
                </a:outerShdw>
              </a:effectLst>
            </a:endParaRPr>
          </a:p>
        </p:txBody>
      </p:sp>
      <p:sp>
        <p:nvSpPr>
          <p:cNvPr id="11" name="TextBox 10"/>
          <p:cNvSpPr txBox="1"/>
          <p:nvPr/>
        </p:nvSpPr>
        <p:spPr>
          <a:xfrm>
            <a:off x="4038600" y="1676400"/>
            <a:ext cx="4680531" cy="4401205"/>
          </a:xfrm>
          <a:prstGeom prst="rect">
            <a:avLst/>
          </a:prstGeom>
          <a:noFill/>
        </p:spPr>
        <p:txBody>
          <a:bodyPr wrap="square" rtlCol="0">
            <a:spAutoFit/>
          </a:bodyPr>
          <a:lstStyle/>
          <a:p>
            <a:pPr algn="justLow" rtl="1"/>
            <a:r>
              <a:rPr lang="ar-EG" sz="4000" b="1" dirty="0" smtClean="0"/>
              <a:t>و بينما أخذ العسكر الملك .. كان العبد في ذهول .. وهو ينظر مَلِكَهُ يقبل خطيته  هو.. يُضْرَب و يُلْكَم و يُتْفَل عليه ويُجْلَد ..فصرخ العبد : انتظروا هذا هو الملك ..له القوة و المجد..</a:t>
            </a:r>
            <a:endParaRPr lang="en-US" sz="4000" b="1" dirty="0"/>
          </a:p>
        </p:txBody>
      </p:sp>
      <p:pic>
        <p:nvPicPr>
          <p:cNvPr id="3074" name="Picture 2" descr="D:\photos\new tastement\الصلبوت\Jesus23_2.jpg"/>
          <p:cNvPicPr>
            <a:picLocks noChangeAspect="1" noChangeArrowheads="1"/>
          </p:cNvPicPr>
          <p:nvPr/>
        </p:nvPicPr>
        <p:blipFill>
          <a:blip r:embed="rId2" cstate="print"/>
          <a:srcRect/>
          <a:stretch>
            <a:fillRect/>
          </a:stretch>
        </p:blipFill>
        <p:spPr bwMode="auto">
          <a:xfrm flipH="1">
            <a:off x="533400" y="381000"/>
            <a:ext cx="3352800" cy="5745949"/>
          </a:xfrm>
          <a:prstGeom prst="pentagon">
            <a:avLst/>
          </a:prstGeom>
          <a:noFill/>
          <a:effectLst>
            <a:glow rad="228600">
              <a:schemeClr val="accent2">
                <a:satMod val="175000"/>
                <a:alpha val="40000"/>
              </a:schemeClr>
            </a:glow>
            <a:softEdge rad="63500"/>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67200" y="381000"/>
            <a:ext cx="4647427" cy="76944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A" sz="4400" b="1" dirty="0" smtClean="0">
                <a:ln/>
                <a:solidFill>
                  <a:schemeClr val="accent3"/>
                </a:solidFill>
              </a:rPr>
              <a:t>يوم الخميس 14 نيسان :</a:t>
            </a:r>
            <a:endParaRPr lang="en-US" sz="4400" b="1" cap="none" spc="0" dirty="0">
              <a:ln/>
              <a:solidFill>
                <a:schemeClr val="accent3"/>
              </a:solidFill>
              <a:effectLst/>
            </a:endParaRPr>
          </a:p>
        </p:txBody>
      </p:sp>
      <p:sp>
        <p:nvSpPr>
          <p:cNvPr id="7" name="TextBox 6"/>
          <p:cNvSpPr txBox="1"/>
          <p:nvPr/>
        </p:nvSpPr>
        <p:spPr>
          <a:xfrm rot="19026647">
            <a:off x="243989" y="587177"/>
            <a:ext cx="1900530" cy="1015663"/>
          </a:xfrm>
          <a:prstGeom prst="rect">
            <a:avLst/>
          </a:prstGeom>
          <a:noFill/>
        </p:spPr>
        <p:txBody>
          <a:bodyPr wrap="square" rtlCol="0">
            <a:spAutoFit/>
          </a:bodyPr>
          <a:lstStyle/>
          <a:p>
            <a:pPr algn="justLow" rtl="1"/>
            <a:r>
              <a:rPr lang="ar-SA" sz="6000" b="1" dirty="0" smtClean="0">
                <a:solidFill>
                  <a:srgbClr val="FF0000"/>
                </a:solidFill>
              </a:rPr>
              <a:t>صباح</a:t>
            </a:r>
            <a:r>
              <a:rPr lang="ar-EG" sz="6000" b="1" dirty="0" smtClean="0">
                <a:solidFill>
                  <a:srgbClr val="FF0000"/>
                </a:solidFill>
              </a:rPr>
              <a:t>ً</a:t>
            </a:r>
            <a:r>
              <a:rPr lang="ar-SA" sz="6000" b="1" dirty="0" smtClean="0">
                <a:solidFill>
                  <a:srgbClr val="FF0000"/>
                </a:solidFill>
              </a:rPr>
              <a:t>ا</a:t>
            </a:r>
            <a:endParaRPr lang="en-US" sz="6000" b="1" dirty="0">
              <a:solidFill>
                <a:srgbClr val="FF0000"/>
              </a:solidFill>
            </a:endParaRPr>
          </a:p>
        </p:txBody>
      </p:sp>
      <p:pic>
        <p:nvPicPr>
          <p:cNvPr id="2" name="Picture 2" descr="D:\photos\new tastement\العشاء الاخير\LSTDINR.JPG"/>
          <p:cNvPicPr>
            <a:picLocks noChangeAspect="1" noChangeArrowheads="1"/>
          </p:cNvPicPr>
          <p:nvPr/>
        </p:nvPicPr>
        <p:blipFill>
          <a:blip r:embed="rId3" cstate="print"/>
          <a:srcRect l="65746"/>
          <a:stretch>
            <a:fillRect/>
          </a:stretch>
        </p:blipFill>
        <p:spPr bwMode="auto">
          <a:xfrm>
            <a:off x="762000" y="1524000"/>
            <a:ext cx="2590800" cy="4919733"/>
          </a:xfrm>
          <a:prstGeom prst="flowChartMultidocument">
            <a:avLst/>
          </a:prstGeom>
          <a:noFill/>
          <a:effectLst>
            <a:glow rad="101600">
              <a:schemeClr val="accent1">
                <a:satMod val="175000"/>
                <a:alpha val="40000"/>
              </a:schemeClr>
            </a:glow>
            <a:softEdge rad="127000"/>
          </a:effectLst>
        </p:spPr>
      </p:pic>
      <p:sp>
        <p:nvSpPr>
          <p:cNvPr id="8" name="TextBox 7"/>
          <p:cNvSpPr txBox="1"/>
          <p:nvPr/>
        </p:nvSpPr>
        <p:spPr>
          <a:xfrm>
            <a:off x="4191000" y="1752600"/>
            <a:ext cx="4419600" cy="4524315"/>
          </a:xfrm>
          <a:prstGeom prst="rect">
            <a:avLst/>
          </a:prstGeom>
          <a:noFill/>
        </p:spPr>
        <p:txBody>
          <a:bodyPr wrap="square" rtlCol="0">
            <a:spAutoFit/>
          </a:bodyPr>
          <a:lstStyle/>
          <a:p>
            <a:pPr algn="justLow" rtl="1"/>
            <a:r>
              <a:rPr lang="ar-SA" sz="3200" b="1" dirty="0" smtClean="0"/>
              <a:t>+ علي الجانب ال</a:t>
            </a:r>
            <a:r>
              <a:rPr lang="ar-EG" sz="3200" b="1" dirty="0" smtClean="0"/>
              <a:t>آ</a:t>
            </a:r>
            <a:r>
              <a:rPr lang="ar-SA" sz="3200" b="1" dirty="0" smtClean="0"/>
              <a:t>خر</a:t>
            </a:r>
            <a:r>
              <a:rPr lang="ar-EG" sz="3200" b="1" dirty="0" smtClean="0"/>
              <a:t>،</a:t>
            </a:r>
            <a:r>
              <a:rPr lang="ar-SA" sz="3200" b="1" dirty="0" smtClean="0"/>
              <a:t> نجد يهوذا في هذا اليوم</a:t>
            </a:r>
            <a:r>
              <a:rPr lang="ar-EG" sz="3200" b="1" dirty="0" smtClean="0"/>
              <a:t>،</a:t>
            </a:r>
            <a:r>
              <a:rPr lang="ar-SA" sz="3200" b="1" dirty="0" smtClean="0"/>
              <a:t> و برغم تحذيرات الرب</a:t>
            </a:r>
            <a:r>
              <a:rPr lang="ar-EG" sz="3200" b="1" dirty="0" smtClean="0"/>
              <a:t>ّ</a:t>
            </a:r>
            <a:r>
              <a:rPr lang="ar-SA" sz="3200" b="1" dirty="0" smtClean="0"/>
              <a:t> المتكر</a:t>
            </a:r>
            <a:r>
              <a:rPr lang="ar-EG" sz="3200" b="1" dirty="0" smtClean="0"/>
              <a:t>ّ</a:t>
            </a:r>
            <a:r>
              <a:rPr lang="ar-SA" sz="3200" b="1" dirty="0" smtClean="0"/>
              <a:t>رة له</a:t>
            </a:r>
            <a:r>
              <a:rPr lang="ar-EG" sz="3200" b="1" dirty="0" smtClean="0"/>
              <a:t>،</a:t>
            </a:r>
            <a:r>
              <a:rPr lang="ar-SA" sz="3200" b="1" dirty="0" smtClean="0"/>
              <a:t> </a:t>
            </a:r>
            <a:r>
              <a:rPr lang="ar-EG" sz="3200" b="1" dirty="0" smtClean="0"/>
              <a:t>قد</a:t>
            </a:r>
            <a:r>
              <a:rPr lang="ar-SA" sz="3200" b="1" dirty="0" smtClean="0"/>
              <a:t> قس</a:t>
            </a:r>
            <a:r>
              <a:rPr lang="ar-EG" sz="3200" b="1" dirty="0" smtClean="0"/>
              <a:t>ّى</a:t>
            </a:r>
            <a:r>
              <a:rPr lang="ar-SA" sz="3200" b="1" dirty="0" smtClean="0"/>
              <a:t> قلبه </a:t>
            </a:r>
            <a:r>
              <a:rPr lang="ar-EG" sz="3200" b="1" dirty="0" smtClean="0"/>
              <a:t>إ</a:t>
            </a:r>
            <a:r>
              <a:rPr lang="ar-SA" sz="3200" b="1" dirty="0" smtClean="0"/>
              <a:t>ل</a:t>
            </a:r>
            <a:r>
              <a:rPr lang="ar-EG" sz="3200" b="1" dirty="0" smtClean="0"/>
              <a:t>ى</a:t>
            </a:r>
            <a:r>
              <a:rPr lang="ar-SA" sz="3200" b="1" dirty="0" smtClean="0"/>
              <a:t> النهاية و لم يسمع له</a:t>
            </a:r>
            <a:r>
              <a:rPr lang="ar-EG" sz="3200" b="1" dirty="0" smtClean="0"/>
              <a:t>.</a:t>
            </a:r>
            <a:endParaRPr lang="ar-SA" sz="3200" b="1" dirty="0" smtClean="0"/>
          </a:p>
          <a:p>
            <a:pPr algn="justLow" rtl="1"/>
            <a:r>
              <a:rPr lang="ar-SA" sz="3200" b="1" dirty="0" smtClean="0"/>
              <a:t> أخذ يهوذا اللقمة من الرب</a:t>
            </a:r>
            <a:r>
              <a:rPr lang="ar-EG" sz="3200" b="1" dirty="0" smtClean="0"/>
              <a:t>ّ</a:t>
            </a:r>
            <a:r>
              <a:rPr lang="ar-SA" sz="3200" b="1" dirty="0" smtClean="0"/>
              <a:t> في هذا اليوم وخرج</a:t>
            </a:r>
            <a:r>
              <a:rPr lang="ar-EG" sz="3200" b="1" dirty="0" smtClean="0"/>
              <a:t>،</a:t>
            </a:r>
            <a:r>
              <a:rPr lang="ar-SA" sz="3200" b="1" dirty="0" smtClean="0"/>
              <a:t> فدخله الشيطان</a:t>
            </a:r>
            <a:r>
              <a:rPr lang="ar-EG" sz="3200" b="1" dirty="0" smtClean="0"/>
              <a:t>،</a:t>
            </a:r>
            <a:r>
              <a:rPr lang="ar-SA" sz="3200" b="1" dirty="0" smtClean="0"/>
              <a:t> و ذهب </a:t>
            </a:r>
            <a:r>
              <a:rPr lang="ar-EG" sz="3200" b="1" dirty="0" smtClean="0"/>
              <a:t>إ</a:t>
            </a:r>
            <a:r>
              <a:rPr lang="ar-SA" sz="3200" b="1" dirty="0" smtClean="0"/>
              <a:t>ل</a:t>
            </a:r>
            <a:r>
              <a:rPr lang="ar-EG" sz="3200" b="1" dirty="0" smtClean="0"/>
              <a:t>ى</a:t>
            </a:r>
            <a:r>
              <a:rPr lang="ar-SA" sz="3200" b="1" dirty="0" smtClean="0"/>
              <a:t> رؤساء الكهنة ليت</a:t>
            </a:r>
            <a:r>
              <a:rPr lang="ar-EG" sz="3200" b="1" dirty="0" smtClean="0"/>
              <a:t>ّ</a:t>
            </a:r>
            <a:r>
              <a:rPr lang="ar-SA" sz="3200" b="1" dirty="0" smtClean="0"/>
              <a:t>فق معهم علي خطة تسليم المخل</a:t>
            </a:r>
            <a:r>
              <a:rPr lang="ar-EG" sz="3200" b="1" dirty="0" smtClean="0"/>
              <a:t>ّ</a:t>
            </a:r>
            <a:r>
              <a:rPr lang="ar-SA" sz="3200" b="1" dirty="0" smtClean="0"/>
              <a:t>ص</a:t>
            </a:r>
            <a:r>
              <a:rPr lang="ar-EG" sz="3200" b="1" dirty="0" smtClean="0"/>
              <a:t>.</a:t>
            </a:r>
            <a:r>
              <a:rPr lang="ar-SA" sz="3200" b="1" dirty="0" smtClean="0"/>
              <a:t> </a:t>
            </a:r>
            <a:endParaRPr lang="ar-EG" sz="3200" b="1"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67200" y="381000"/>
            <a:ext cx="4647427" cy="76944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A" sz="4400" b="1" dirty="0" smtClean="0">
                <a:ln/>
                <a:solidFill>
                  <a:schemeClr val="accent3"/>
                </a:solidFill>
              </a:rPr>
              <a:t>يوم الخميس 14 نيسان :</a:t>
            </a:r>
            <a:endParaRPr lang="en-US" sz="4400" b="1" cap="none" spc="0" dirty="0">
              <a:ln/>
              <a:solidFill>
                <a:schemeClr val="accent3"/>
              </a:solidFill>
              <a:effectLst/>
            </a:endParaRPr>
          </a:p>
        </p:txBody>
      </p:sp>
      <p:sp>
        <p:nvSpPr>
          <p:cNvPr id="7" name="TextBox 6"/>
          <p:cNvSpPr txBox="1"/>
          <p:nvPr/>
        </p:nvSpPr>
        <p:spPr>
          <a:xfrm rot="19026647">
            <a:off x="243989" y="587177"/>
            <a:ext cx="1900530" cy="1015663"/>
          </a:xfrm>
          <a:prstGeom prst="rect">
            <a:avLst/>
          </a:prstGeom>
          <a:noFill/>
        </p:spPr>
        <p:txBody>
          <a:bodyPr wrap="square" rtlCol="0">
            <a:spAutoFit/>
          </a:bodyPr>
          <a:lstStyle/>
          <a:p>
            <a:pPr algn="justLow" rtl="1"/>
            <a:r>
              <a:rPr lang="ar-SA" sz="6000" b="1" dirty="0" smtClean="0">
                <a:solidFill>
                  <a:srgbClr val="FF0000"/>
                </a:solidFill>
              </a:rPr>
              <a:t>صباح</a:t>
            </a:r>
            <a:r>
              <a:rPr lang="ar-EG" sz="6000" b="1" dirty="0" smtClean="0">
                <a:solidFill>
                  <a:srgbClr val="FF0000"/>
                </a:solidFill>
              </a:rPr>
              <a:t>ً</a:t>
            </a:r>
            <a:r>
              <a:rPr lang="ar-SA" sz="6000" b="1" dirty="0" smtClean="0">
                <a:solidFill>
                  <a:srgbClr val="FF0000"/>
                </a:solidFill>
              </a:rPr>
              <a:t>ا</a:t>
            </a:r>
            <a:endParaRPr lang="en-US" sz="6000" b="1" dirty="0">
              <a:solidFill>
                <a:srgbClr val="FF0000"/>
              </a:solidFill>
            </a:endParaRPr>
          </a:p>
        </p:txBody>
      </p:sp>
      <p:pic>
        <p:nvPicPr>
          <p:cNvPr id="2" name="Picture 2" descr="D:\photos\new tastement\العشاء الاخير\LSTDINR.JPG"/>
          <p:cNvPicPr>
            <a:picLocks noChangeAspect="1" noChangeArrowheads="1"/>
          </p:cNvPicPr>
          <p:nvPr/>
        </p:nvPicPr>
        <p:blipFill>
          <a:blip r:embed="rId3" cstate="print"/>
          <a:srcRect l="65746"/>
          <a:stretch>
            <a:fillRect/>
          </a:stretch>
        </p:blipFill>
        <p:spPr bwMode="auto">
          <a:xfrm>
            <a:off x="1066800" y="1524000"/>
            <a:ext cx="2590800" cy="4919733"/>
          </a:xfrm>
          <a:prstGeom prst="flowChartMultidocument">
            <a:avLst/>
          </a:prstGeom>
          <a:noFill/>
          <a:effectLst>
            <a:glow rad="101600">
              <a:schemeClr val="accent1">
                <a:satMod val="175000"/>
                <a:alpha val="40000"/>
              </a:schemeClr>
            </a:glow>
            <a:softEdge rad="127000"/>
          </a:effectLst>
        </p:spPr>
      </p:pic>
      <p:sp>
        <p:nvSpPr>
          <p:cNvPr id="8" name="TextBox 7"/>
          <p:cNvSpPr txBox="1"/>
          <p:nvPr/>
        </p:nvSpPr>
        <p:spPr>
          <a:xfrm>
            <a:off x="4191000" y="1752600"/>
            <a:ext cx="4419600" cy="3046988"/>
          </a:xfrm>
          <a:prstGeom prst="rect">
            <a:avLst/>
          </a:prstGeom>
          <a:noFill/>
        </p:spPr>
        <p:txBody>
          <a:bodyPr wrap="square" rtlCol="0">
            <a:spAutoFit/>
          </a:bodyPr>
          <a:lstStyle/>
          <a:p>
            <a:pPr algn="justLow" rtl="1"/>
            <a:r>
              <a:rPr lang="ar-SA" sz="3200" b="1" dirty="0" smtClean="0"/>
              <a:t>+هل احنا زى يهوذا بنخون ربنا </a:t>
            </a:r>
            <a:r>
              <a:rPr lang="ar-EG" sz="3200" b="1" dirty="0" smtClean="0"/>
              <a:t>.</a:t>
            </a:r>
            <a:endParaRPr lang="ar-SA" sz="3200" b="1" dirty="0" smtClean="0"/>
          </a:p>
          <a:p>
            <a:pPr algn="justLow" rtl="1"/>
            <a:r>
              <a:rPr lang="ar-SA" sz="3200" b="1" dirty="0" smtClean="0"/>
              <a:t>+ فكم مر</a:t>
            </a:r>
            <a:r>
              <a:rPr lang="ar-EG" sz="3200" b="1" dirty="0" smtClean="0"/>
              <a:t>ّ</a:t>
            </a:r>
            <a:r>
              <a:rPr lang="ar-SA" sz="3200" b="1" dirty="0" smtClean="0"/>
              <a:t>ة نبيع الرب</a:t>
            </a:r>
            <a:r>
              <a:rPr lang="ar-EG" sz="3200" b="1" dirty="0" smtClean="0"/>
              <a:t>ّ</a:t>
            </a:r>
            <a:r>
              <a:rPr lang="ar-SA" sz="3200" b="1" dirty="0" smtClean="0"/>
              <a:t> لأجل ر</a:t>
            </a:r>
            <a:r>
              <a:rPr lang="ar-EG" sz="3200" b="1" dirty="0" smtClean="0"/>
              <a:t>ِ</a:t>
            </a:r>
            <a:r>
              <a:rPr lang="ar-SA" sz="3200" b="1" dirty="0" smtClean="0"/>
              <a:t>ب</a:t>
            </a:r>
            <a:r>
              <a:rPr lang="ar-EG" sz="3200" b="1" dirty="0" smtClean="0"/>
              <a:t>ْ</a:t>
            </a:r>
            <a:r>
              <a:rPr lang="ar-SA" sz="3200" b="1" dirty="0" smtClean="0"/>
              <a:t>ح مادي</a:t>
            </a:r>
            <a:r>
              <a:rPr lang="ar-EG" sz="3200" b="1" dirty="0" smtClean="0"/>
              <a:t>،</a:t>
            </a:r>
            <a:r>
              <a:rPr lang="ar-SA" sz="3200" b="1" dirty="0" smtClean="0"/>
              <a:t> أو نظرة شريرة</a:t>
            </a:r>
            <a:r>
              <a:rPr lang="ar-EG" sz="3200" b="1" dirty="0" smtClean="0"/>
              <a:t>،</a:t>
            </a:r>
            <a:r>
              <a:rPr lang="ar-SA" sz="3200" b="1" dirty="0" smtClean="0"/>
              <a:t> أو مجد فارغ .. أليست هذه أقل</a:t>
            </a:r>
            <a:r>
              <a:rPr lang="ar-EG" sz="3200" b="1" dirty="0" smtClean="0"/>
              <a:t>ّ</a:t>
            </a:r>
            <a:r>
              <a:rPr lang="ar-SA" sz="3200" b="1" dirty="0" smtClean="0"/>
              <a:t> من </a:t>
            </a:r>
            <a:r>
              <a:rPr lang="ar-EG" sz="3200" b="1" dirty="0" smtClean="0"/>
              <a:t>     </a:t>
            </a:r>
            <a:r>
              <a:rPr lang="ar-SA" sz="3200" b="1" dirty="0" smtClean="0"/>
              <a:t>ال</a:t>
            </a:r>
            <a:r>
              <a:rPr lang="ar-EG" sz="3200" b="1" dirty="0" smtClean="0"/>
              <a:t>ـ</a:t>
            </a:r>
            <a:r>
              <a:rPr lang="ar-SA" sz="3200" b="1" dirty="0" smtClean="0"/>
              <a:t> 30 الفضة ؟؟</a:t>
            </a:r>
            <a:endParaRPr lang="ar-EG" sz="3200" b="1"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67200" y="381000"/>
            <a:ext cx="4647427" cy="76944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A" sz="4400" b="1" dirty="0" smtClean="0">
                <a:ln/>
                <a:solidFill>
                  <a:schemeClr val="accent3"/>
                </a:solidFill>
              </a:rPr>
              <a:t>يوم الخميس 14 نيسان :</a:t>
            </a:r>
            <a:endParaRPr lang="en-US" sz="4400" b="1" cap="none" spc="0" dirty="0">
              <a:ln/>
              <a:solidFill>
                <a:schemeClr val="accent3"/>
              </a:solidFill>
              <a:effectLst/>
            </a:endParaRPr>
          </a:p>
        </p:txBody>
      </p:sp>
      <p:sp>
        <p:nvSpPr>
          <p:cNvPr id="7" name="TextBox 6"/>
          <p:cNvSpPr txBox="1"/>
          <p:nvPr/>
        </p:nvSpPr>
        <p:spPr>
          <a:xfrm rot="19026647">
            <a:off x="243989" y="587177"/>
            <a:ext cx="1900530" cy="1015663"/>
          </a:xfrm>
          <a:prstGeom prst="rect">
            <a:avLst/>
          </a:prstGeom>
          <a:noFill/>
        </p:spPr>
        <p:txBody>
          <a:bodyPr wrap="square" rtlCol="0">
            <a:spAutoFit/>
          </a:bodyPr>
          <a:lstStyle/>
          <a:p>
            <a:pPr algn="justLow" rtl="1"/>
            <a:r>
              <a:rPr lang="ar-SA" sz="6000" b="1" dirty="0" smtClean="0">
                <a:solidFill>
                  <a:srgbClr val="FF0000"/>
                </a:solidFill>
              </a:rPr>
              <a:t>مساء</a:t>
            </a:r>
            <a:r>
              <a:rPr lang="ar-EG" sz="6000" b="1" dirty="0" smtClean="0">
                <a:solidFill>
                  <a:srgbClr val="FF0000"/>
                </a:solidFill>
              </a:rPr>
              <a:t>ً</a:t>
            </a:r>
            <a:r>
              <a:rPr lang="ar-SA" sz="6000" b="1" dirty="0" smtClean="0">
                <a:solidFill>
                  <a:srgbClr val="FF0000"/>
                </a:solidFill>
              </a:rPr>
              <a:t> </a:t>
            </a:r>
            <a:endParaRPr lang="en-US" sz="6000" b="1" dirty="0">
              <a:solidFill>
                <a:srgbClr val="FF0000"/>
              </a:solidFill>
            </a:endParaRPr>
          </a:p>
        </p:txBody>
      </p:sp>
      <p:sp>
        <p:nvSpPr>
          <p:cNvPr id="8" name="TextBox 7"/>
          <p:cNvSpPr txBox="1"/>
          <p:nvPr/>
        </p:nvSpPr>
        <p:spPr>
          <a:xfrm>
            <a:off x="4191000" y="1524000"/>
            <a:ext cx="4419600" cy="4031873"/>
          </a:xfrm>
          <a:prstGeom prst="rect">
            <a:avLst/>
          </a:prstGeom>
          <a:noFill/>
        </p:spPr>
        <p:txBody>
          <a:bodyPr wrap="square" rtlCol="0">
            <a:spAutoFit/>
          </a:bodyPr>
          <a:lstStyle/>
          <a:p>
            <a:pPr algn="justLow" rtl="1"/>
            <a:r>
              <a:rPr lang="ar-SA" sz="3200" b="1" dirty="0" smtClean="0"/>
              <a:t>+ في المساء خرج يسوع مع تلاميذه </a:t>
            </a:r>
            <a:r>
              <a:rPr lang="ar-EG" sz="3200" b="1" dirty="0" smtClean="0"/>
              <a:t>إ</a:t>
            </a:r>
            <a:r>
              <a:rPr lang="ar-SA" sz="3200" b="1" dirty="0" smtClean="0"/>
              <a:t>ل</a:t>
            </a:r>
            <a:r>
              <a:rPr lang="ar-EG" sz="3200" b="1" dirty="0" smtClean="0"/>
              <a:t>ى</a:t>
            </a:r>
            <a:r>
              <a:rPr lang="ar-SA" sz="3200" b="1" dirty="0" smtClean="0"/>
              <a:t> بستان جثيماني</a:t>
            </a:r>
            <a:r>
              <a:rPr lang="ar-EG" sz="3200" b="1" dirty="0" smtClean="0"/>
              <a:t>،</a:t>
            </a:r>
            <a:r>
              <a:rPr lang="ar-SA" sz="3200" b="1" dirty="0" smtClean="0"/>
              <a:t> حيث اعتاد الرب</a:t>
            </a:r>
            <a:r>
              <a:rPr lang="ar-EG" sz="3200" b="1" dirty="0" smtClean="0"/>
              <a:t>ّ</a:t>
            </a:r>
            <a:r>
              <a:rPr lang="ar-SA" sz="3200" b="1" dirty="0" smtClean="0"/>
              <a:t> أن يجلس مع تلاميذه</a:t>
            </a:r>
            <a:r>
              <a:rPr lang="ar-EG" sz="3200" b="1" dirty="0" smtClean="0"/>
              <a:t>..</a:t>
            </a:r>
            <a:r>
              <a:rPr lang="ar-SA" sz="3200" b="1" dirty="0" smtClean="0"/>
              <a:t> </a:t>
            </a:r>
          </a:p>
          <a:p>
            <a:pPr algn="justLow" rtl="1"/>
            <a:r>
              <a:rPr lang="ar-SA" sz="3200" b="1" dirty="0" smtClean="0"/>
              <a:t>+ ابتدأ الرب يحزن و ي</a:t>
            </a:r>
            <a:r>
              <a:rPr lang="ar-EG" sz="3200" b="1" dirty="0" smtClean="0"/>
              <a:t>َ</a:t>
            </a:r>
            <a:r>
              <a:rPr lang="ar-SA" sz="3200" b="1" dirty="0" smtClean="0"/>
              <a:t>د</a:t>
            </a:r>
            <a:r>
              <a:rPr lang="ar-EG" sz="3200" b="1" dirty="0" smtClean="0"/>
              <a:t>ْ</a:t>
            </a:r>
            <a:r>
              <a:rPr lang="ar-SA" sz="3200" b="1" dirty="0" smtClean="0"/>
              <a:t>ه</a:t>
            </a:r>
            <a:r>
              <a:rPr lang="ar-EG" sz="3200" b="1" dirty="0" smtClean="0"/>
              <a:t>َ</a:t>
            </a:r>
            <a:r>
              <a:rPr lang="ar-SA" sz="3200" b="1" dirty="0" smtClean="0"/>
              <a:t>ش.. وقد تجم</a:t>
            </a:r>
            <a:r>
              <a:rPr lang="ar-EG" sz="3200" b="1" dirty="0" smtClean="0"/>
              <a:t>ّ</a:t>
            </a:r>
            <a:r>
              <a:rPr lang="ar-SA" sz="3200" b="1" dirty="0" smtClean="0"/>
              <a:t>عت خطيتي و خطيتك عليه كغيم ثق</a:t>
            </a:r>
            <a:r>
              <a:rPr lang="ar-EG" sz="3200" b="1" dirty="0" smtClean="0"/>
              <a:t>ي</a:t>
            </a:r>
            <a:r>
              <a:rPr lang="ar-SA" sz="3200" b="1" dirty="0" smtClean="0"/>
              <a:t>ل</a:t>
            </a:r>
            <a:r>
              <a:rPr lang="ar-EG" sz="3200" b="1" dirty="0" smtClean="0"/>
              <a:t>،</a:t>
            </a:r>
            <a:r>
              <a:rPr lang="ar-SA" sz="3200" b="1" dirty="0" smtClean="0"/>
              <a:t> </a:t>
            </a:r>
          </a:p>
          <a:p>
            <a:pPr algn="justLow" rtl="1"/>
            <a:r>
              <a:rPr lang="ar-SA" sz="3200" b="1" dirty="0" smtClean="0"/>
              <a:t>+ و نزل عرق الرب كقطرات دم</a:t>
            </a:r>
            <a:r>
              <a:rPr lang="ar-EG" sz="3200" b="1" dirty="0" smtClean="0"/>
              <a:t>،</a:t>
            </a:r>
            <a:r>
              <a:rPr lang="ar-SA" sz="3200" b="1" dirty="0" smtClean="0"/>
              <a:t> </a:t>
            </a:r>
            <a:endParaRPr lang="ar-EG" sz="3200" b="1" dirty="0" smtClean="0"/>
          </a:p>
        </p:txBody>
      </p:sp>
      <p:pic>
        <p:nvPicPr>
          <p:cNvPr id="2050" name="Picture 2" descr="D:\photos\new tastement\بستان جثيمانى\Ahj51456.jpg"/>
          <p:cNvPicPr>
            <a:picLocks noChangeAspect="1" noChangeArrowheads="1"/>
          </p:cNvPicPr>
          <p:nvPr/>
        </p:nvPicPr>
        <p:blipFill>
          <a:blip r:embed="rId3" cstate="print"/>
          <a:srcRect/>
          <a:stretch>
            <a:fillRect/>
          </a:stretch>
        </p:blipFill>
        <p:spPr bwMode="auto">
          <a:xfrm flipH="1">
            <a:off x="609600" y="1981200"/>
            <a:ext cx="3124200" cy="4068762"/>
          </a:xfrm>
          <a:prstGeom prst="foldedCorner">
            <a:avLst/>
          </a:prstGeom>
          <a:noFill/>
          <a:effectLst>
            <a:glow rad="139700">
              <a:schemeClr val="accent1">
                <a:satMod val="175000"/>
                <a:alpha val="40000"/>
              </a:schemeClr>
            </a:glow>
            <a:softEdge rad="63500"/>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67200" y="381000"/>
            <a:ext cx="4647427" cy="76944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A" sz="4400" b="1" dirty="0" smtClean="0">
                <a:ln/>
                <a:solidFill>
                  <a:schemeClr val="accent3"/>
                </a:solidFill>
              </a:rPr>
              <a:t>يوم الخميس 14 نيسان :</a:t>
            </a:r>
            <a:endParaRPr lang="en-US" sz="4400" b="1" cap="none" spc="0" dirty="0">
              <a:ln/>
              <a:solidFill>
                <a:schemeClr val="accent3"/>
              </a:solidFill>
              <a:effectLst/>
            </a:endParaRPr>
          </a:p>
        </p:txBody>
      </p:sp>
      <p:sp>
        <p:nvSpPr>
          <p:cNvPr id="7" name="TextBox 6"/>
          <p:cNvSpPr txBox="1"/>
          <p:nvPr/>
        </p:nvSpPr>
        <p:spPr>
          <a:xfrm rot="19026647">
            <a:off x="243989" y="587177"/>
            <a:ext cx="1900530" cy="1015663"/>
          </a:xfrm>
          <a:prstGeom prst="rect">
            <a:avLst/>
          </a:prstGeom>
          <a:noFill/>
        </p:spPr>
        <p:txBody>
          <a:bodyPr wrap="square" rtlCol="0">
            <a:spAutoFit/>
          </a:bodyPr>
          <a:lstStyle/>
          <a:p>
            <a:pPr algn="justLow" rtl="1"/>
            <a:r>
              <a:rPr lang="ar-SA" sz="6000" b="1" dirty="0" smtClean="0">
                <a:solidFill>
                  <a:srgbClr val="FF0000"/>
                </a:solidFill>
              </a:rPr>
              <a:t>مساء</a:t>
            </a:r>
            <a:r>
              <a:rPr lang="ar-EG" sz="6000" b="1" dirty="0" smtClean="0">
                <a:solidFill>
                  <a:srgbClr val="FF0000"/>
                </a:solidFill>
              </a:rPr>
              <a:t>ً</a:t>
            </a:r>
            <a:r>
              <a:rPr lang="ar-SA" sz="6000" b="1" dirty="0" smtClean="0">
                <a:solidFill>
                  <a:srgbClr val="FF0000"/>
                </a:solidFill>
              </a:rPr>
              <a:t> </a:t>
            </a:r>
            <a:endParaRPr lang="en-US" sz="6000" b="1" dirty="0">
              <a:solidFill>
                <a:srgbClr val="FF0000"/>
              </a:solidFill>
            </a:endParaRPr>
          </a:p>
        </p:txBody>
      </p:sp>
      <p:sp>
        <p:nvSpPr>
          <p:cNvPr id="8" name="TextBox 7"/>
          <p:cNvSpPr txBox="1"/>
          <p:nvPr/>
        </p:nvSpPr>
        <p:spPr>
          <a:xfrm>
            <a:off x="4267200" y="1600200"/>
            <a:ext cx="4419600" cy="5016758"/>
          </a:xfrm>
          <a:prstGeom prst="rect">
            <a:avLst/>
          </a:prstGeom>
          <a:noFill/>
        </p:spPr>
        <p:txBody>
          <a:bodyPr wrap="square" rtlCol="0">
            <a:spAutoFit/>
          </a:bodyPr>
          <a:lstStyle/>
          <a:p>
            <a:pPr algn="justLow" rtl="1"/>
            <a:r>
              <a:rPr lang="ar-SA" sz="3200" b="1" dirty="0" smtClean="0"/>
              <a:t>و هي حالة طبية نادرة ت</a:t>
            </a:r>
            <a:r>
              <a:rPr lang="ar-EG" sz="3200" b="1" dirty="0" smtClean="0"/>
              <a:t>ُ</a:t>
            </a:r>
            <a:r>
              <a:rPr lang="ar-SA" sz="3200" b="1" dirty="0" smtClean="0"/>
              <a:t>س</a:t>
            </a:r>
            <a:r>
              <a:rPr lang="ar-EG" sz="3200" b="1" dirty="0" smtClean="0"/>
              <a:t>َ</a:t>
            </a:r>
            <a:r>
              <a:rPr lang="ar-SA" sz="3200" b="1" dirty="0" smtClean="0"/>
              <a:t>م</a:t>
            </a:r>
            <a:r>
              <a:rPr lang="ar-EG" sz="3200" b="1" dirty="0" smtClean="0"/>
              <a:t>َّى</a:t>
            </a:r>
            <a:r>
              <a:rPr lang="ar-SA" sz="3200" b="1" dirty="0" smtClean="0"/>
              <a:t> </a:t>
            </a:r>
            <a:r>
              <a:rPr lang="ar-EG" sz="3200" b="1" dirty="0" smtClean="0"/>
              <a:t>    </a:t>
            </a:r>
            <a:r>
              <a:rPr lang="en-US" sz="3200" b="1" dirty="0" err="1" smtClean="0"/>
              <a:t>Haemato</a:t>
            </a:r>
            <a:r>
              <a:rPr lang="en-US" sz="3200" b="1" dirty="0" smtClean="0"/>
              <a:t> </a:t>
            </a:r>
            <a:r>
              <a:rPr lang="en-US" sz="3200" b="1" dirty="0" err="1" smtClean="0"/>
              <a:t>hidrosis</a:t>
            </a:r>
            <a:r>
              <a:rPr lang="ar-EG" sz="3200" b="1" dirty="0" smtClean="0"/>
              <a:t>، </a:t>
            </a:r>
            <a:r>
              <a:rPr lang="en-US" sz="3200" b="1" dirty="0" smtClean="0"/>
              <a:t> </a:t>
            </a:r>
            <a:r>
              <a:rPr lang="ar-SA" sz="3200" b="1" dirty="0" smtClean="0"/>
              <a:t>وهي تنتج عن ضغط نفسي شديد جد</a:t>
            </a:r>
            <a:r>
              <a:rPr lang="ar-EG" sz="3200" b="1" dirty="0" smtClean="0"/>
              <a:t>ً</a:t>
            </a:r>
            <a:r>
              <a:rPr lang="ar-SA" sz="3200" b="1" dirty="0" smtClean="0"/>
              <a:t>ا</a:t>
            </a:r>
            <a:r>
              <a:rPr lang="ar-EG" sz="3200" b="1" dirty="0" smtClean="0"/>
              <a:t>،</a:t>
            </a:r>
            <a:r>
              <a:rPr lang="ar-SA" sz="3200" b="1" dirty="0" smtClean="0"/>
              <a:t> بحيث ترتفع درجة حرارة الجسم</a:t>
            </a:r>
            <a:r>
              <a:rPr lang="ar-EG" sz="3200" b="1" dirty="0" smtClean="0"/>
              <a:t>،</a:t>
            </a:r>
            <a:r>
              <a:rPr lang="ar-SA" sz="3200" b="1" dirty="0" smtClean="0"/>
              <a:t> و تنفجر الشعيرات الدموية حول الغدد العرقية</a:t>
            </a:r>
            <a:r>
              <a:rPr lang="ar-EG" sz="3200" b="1" dirty="0" smtClean="0"/>
              <a:t>،</a:t>
            </a:r>
            <a:r>
              <a:rPr lang="ar-SA" sz="3200" b="1" dirty="0" smtClean="0"/>
              <a:t> فينزل العرق مختلط</a:t>
            </a:r>
            <a:r>
              <a:rPr lang="ar-EG" sz="3200" b="1" dirty="0" smtClean="0"/>
              <a:t>ً</a:t>
            </a:r>
            <a:r>
              <a:rPr lang="ar-SA" sz="3200" b="1" dirty="0" smtClean="0"/>
              <a:t>ا بالدم</a:t>
            </a:r>
            <a:r>
              <a:rPr lang="ar-EG" sz="3200" b="1" dirty="0" smtClean="0"/>
              <a:t>.</a:t>
            </a:r>
            <a:r>
              <a:rPr lang="ar-SA" sz="3200" b="1" dirty="0" smtClean="0"/>
              <a:t> </a:t>
            </a:r>
          </a:p>
          <a:p>
            <a:pPr algn="justLow" rtl="1"/>
            <a:r>
              <a:rPr lang="ar-SA" sz="3200" b="1" dirty="0" smtClean="0"/>
              <a:t>+ ظهر له ملاك يقويه و يقول له ”ثوك تي تي جوم” لك القوة و المجد يارب</a:t>
            </a:r>
            <a:r>
              <a:rPr lang="ar-EG" sz="3200" b="1" dirty="0" smtClean="0"/>
              <a:t>..</a:t>
            </a:r>
            <a:r>
              <a:rPr lang="ar-SA" sz="3200" b="1" dirty="0" smtClean="0"/>
              <a:t>  </a:t>
            </a:r>
            <a:endParaRPr lang="ar-EG" sz="3200" b="1" dirty="0" smtClean="0"/>
          </a:p>
        </p:txBody>
      </p:sp>
      <p:pic>
        <p:nvPicPr>
          <p:cNvPr id="2050" name="Picture 2" descr="D:\photos\new tastement\بستان جثيمانى\Ahj51456.jpg"/>
          <p:cNvPicPr>
            <a:picLocks noChangeAspect="1" noChangeArrowheads="1"/>
          </p:cNvPicPr>
          <p:nvPr/>
        </p:nvPicPr>
        <p:blipFill>
          <a:blip r:embed="rId3" cstate="print"/>
          <a:srcRect/>
          <a:stretch>
            <a:fillRect/>
          </a:stretch>
        </p:blipFill>
        <p:spPr bwMode="auto">
          <a:xfrm flipH="1">
            <a:off x="609600" y="1981200"/>
            <a:ext cx="3124200" cy="4068762"/>
          </a:xfrm>
          <a:prstGeom prst="foldedCorner">
            <a:avLst/>
          </a:prstGeom>
          <a:noFill/>
          <a:effectLst>
            <a:glow rad="139700">
              <a:schemeClr val="accent1">
                <a:satMod val="175000"/>
                <a:alpha val="40000"/>
              </a:schemeClr>
            </a:glow>
            <a:softEdge rad="63500"/>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67200" y="381000"/>
            <a:ext cx="4647427" cy="76944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A" sz="4400" b="1" dirty="0" smtClean="0">
                <a:ln/>
                <a:solidFill>
                  <a:schemeClr val="accent3"/>
                </a:solidFill>
              </a:rPr>
              <a:t>يوم الخميس 14 نيسان :</a:t>
            </a:r>
            <a:endParaRPr lang="en-US" sz="4400" b="1" cap="none" spc="0" dirty="0">
              <a:ln/>
              <a:solidFill>
                <a:schemeClr val="accent3"/>
              </a:solidFill>
              <a:effectLst/>
            </a:endParaRPr>
          </a:p>
        </p:txBody>
      </p:sp>
      <p:sp>
        <p:nvSpPr>
          <p:cNvPr id="7" name="TextBox 6"/>
          <p:cNvSpPr txBox="1"/>
          <p:nvPr/>
        </p:nvSpPr>
        <p:spPr>
          <a:xfrm rot="19026647">
            <a:off x="243989" y="587177"/>
            <a:ext cx="1900530" cy="1015663"/>
          </a:xfrm>
          <a:prstGeom prst="rect">
            <a:avLst/>
          </a:prstGeom>
          <a:noFill/>
        </p:spPr>
        <p:txBody>
          <a:bodyPr wrap="square" rtlCol="0">
            <a:spAutoFit/>
          </a:bodyPr>
          <a:lstStyle/>
          <a:p>
            <a:pPr algn="justLow" rtl="1"/>
            <a:r>
              <a:rPr lang="ar-SA" sz="6000" b="1" dirty="0" smtClean="0">
                <a:solidFill>
                  <a:srgbClr val="FF0000"/>
                </a:solidFill>
              </a:rPr>
              <a:t>مساء</a:t>
            </a:r>
            <a:r>
              <a:rPr lang="ar-EG" sz="6000" b="1" dirty="0" smtClean="0">
                <a:solidFill>
                  <a:srgbClr val="FF0000"/>
                </a:solidFill>
              </a:rPr>
              <a:t>ً</a:t>
            </a:r>
            <a:r>
              <a:rPr lang="ar-SA" sz="6000" b="1" dirty="0" smtClean="0">
                <a:solidFill>
                  <a:srgbClr val="FF0000"/>
                </a:solidFill>
              </a:rPr>
              <a:t> </a:t>
            </a:r>
            <a:endParaRPr lang="en-US" sz="6000" b="1" dirty="0">
              <a:solidFill>
                <a:srgbClr val="FF0000"/>
              </a:solidFill>
            </a:endParaRPr>
          </a:p>
        </p:txBody>
      </p:sp>
      <p:sp>
        <p:nvSpPr>
          <p:cNvPr id="8" name="TextBox 7"/>
          <p:cNvSpPr txBox="1"/>
          <p:nvPr/>
        </p:nvSpPr>
        <p:spPr>
          <a:xfrm>
            <a:off x="4191000" y="1752600"/>
            <a:ext cx="4419600" cy="5016758"/>
          </a:xfrm>
          <a:prstGeom prst="rect">
            <a:avLst/>
          </a:prstGeom>
          <a:noFill/>
        </p:spPr>
        <p:txBody>
          <a:bodyPr wrap="square" rtlCol="0">
            <a:spAutoFit/>
          </a:bodyPr>
          <a:lstStyle/>
          <a:p>
            <a:pPr algn="justLow" rtl="1"/>
            <a:r>
              <a:rPr lang="ar-SA" sz="3200" b="1" dirty="0" smtClean="0"/>
              <a:t>و ماذا عنك ؟؟ هل تشعر أن ثقل خطيتك هو ما فعل هذا برب</a:t>
            </a:r>
            <a:r>
              <a:rPr lang="ar-EG" sz="3200" b="1" dirty="0" smtClean="0"/>
              <a:t>ّ</a:t>
            </a:r>
            <a:r>
              <a:rPr lang="ar-SA" sz="3200" b="1" dirty="0" smtClean="0"/>
              <a:t>نا يسوع ..هل تشعر بآلامه في هذه الليلة ؟؟</a:t>
            </a:r>
          </a:p>
          <a:p>
            <a:pPr algn="justLow" rtl="1"/>
            <a:r>
              <a:rPr lang="ar-SA" sz="3200" b="1" dirty="0" smtClean="0"/>
              <a:t>+ عاد الرب لبطرس و تلاميذه فوجدهم نيام ..فقال لهم ”أ</a:t>
            </a:r>
            <a:r>
              <a:rPr lang="ar-EG" sz="3200" b="1" dirty="0" smtClean="0"/>
              <a:t>َ</a:t>
            </a:r>
            <a:r>
              <a:rPr lang="ar-SA" sz="3200" b="1" dirty="0" smtClean="0"/>
              <a:t>م</a:t>
            </a:r>
            <a:r>
              <a:rPr lang="ar-EG" sz="3200" b="1" dirty="0" smtClean="0"/>
              <a:t>َ</a:t>
            </a:r>
            <a:r>
              <a:rPr lang="ar-SA" sz="3200" b="1" dirty="0" smtClean="0"/>
              <a:t>ا قدرتم أن تسهروا معي ؟؟”</a:t>
            </a:r>
            <a:r>
              <a:rPr lang="ar-EG" sz="3200" b="1" dirty="0" smtClean="0"/>
              <a:t>..</a:t>
            </a:r>
            <a:r>
              <a:rPr lang="ar-SA" sz="3200" b="1" dirty="0" smtClean="0"/>
              <a:t> وهنا يقولها الرب لا </a:t>
            </a:r>
            <a:r>
              <a:rPr lang="ar-EG" sz="3200" b="1" dirty="0" smtClean="0"/>
              <a:t>إ</a:t>
            </a:r>
            <a:r>
              <a:rPr lang="ar-SA" sz="3200" b="1" dirty="0" smtClean="0"/>
              <a:t>شفاق</a:t>
            </a:r>
            <a:r>
              <a:rPr lang="ar-EG" sz="3200" b="1" dirty="0" smtClean="0"/>
              <a:t>ً</a:t>
            </a:r>
            <a:r>
              <a:rPr lang="ar-SA" sz="3200" b="1" dirty="0" smtClean="0"/>
              <a:t>ا عل</a:t>
            </a:r>
            <a:r>
              <a:rPr lang="ar-EG" sz="3200" b="1" dirty="0" smtClean="0"/>
              <a:t>ى</a:t>
            </a:r>
            <a:r>
              <a:rPr lang="ar-SA" sz="3200" b="1" dirty="0" smtClean="0"/>
              <a:t> نفسه</a:t>
            </a:r>
            <a:r>
              <a:rPr lang="ar-EG" sz="3200" b="1" dirty="0" smtClean="0"/>
              <a:t>،</a:t>
            </a:r>
            <a:r>
              <a:rPr lang="ar-SA" sz="3200" b="1" dirty="0" smtClean="0"/>
              <a:t> كأنما يحتاج المعونة من</a:t>
            </a:r>
            <a:r>
              <a:rPr lang="ar-EG" sz="3200" b="1" dirty="0" smtClean="0"/>
              <a:t> أحد..</a:t>
            </a:r>
            <a:r>
              <a:rPr lang="ar-SA" sz="3200" b="1" dirty="0" smtClean="0"/>
              <a:t> </a:t>
            </a:r>
            <a:endParaRPr lang="ar-EG" sz="3200" b="1" dirty="0" smtClean="0"/>
          </a:p>
        </p:txBody>
      </p:sp>
      <p:pic>
        <p:nvPicPr>
          <p:cNvPr id="2050" name="Picture 2" descr="D:\photos\new tastement\بستان جثيمانى\Ahj51456.jpg"/>
          <p:cNvPicPr>
            <a:picLocks noChangeAspect="1" noChangeArrowheads="1"/>
          </p:cNvPicPr>
          <p:nvPr/>
        </p:nvPicPr>
        <p:blipFill>
          <a:blip r:embed="rId3" cstate="print"/>
          <a:srcRect/>
          <a:stretch>
            <a:fillRect/>
          </a:stretch>
        </p:blipFill>
        <p:spPr bwMode="auto">
          <a:xfrm flipH="1">
            <a:off x="609600" y="1981200"/>
            <a:ext cx="3124200" cy="4068762"/>
          </a:xfrm>
          <a:prstGeom prst="foldedCorner">
            <a:avLst/>
          </a:prstGeom>
          <a:noFill/>
          <a:effectLst>
            <a:glow rad="139700">
              <a:schemeClr val="accent1">
                <a:satMod val="175000"/>
                <a:alpha val="40000"/>
              </a:schemeClr>
            </a:glow>
            <a:softEdge rad="63500"/>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67200" y="381000"/>
            <a:ext cx="4647427" cy="76944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A" sz="4400" b="1" dirty="0" smtClean="0">
                <a:ln/>
                <a:solidFill>
                  <a:schemeClr val="accent3"/>
                </a:solidFill>
              </a:rPr>
              <a:t>يوم الخميس 14 نيسان :</a:t>
            </a:r>
            <a:endParaRPr lang="en-US" sz="4400" b="1" cap="none" spc="0" dirty="0">
              <a:ln/>
              <a:solidFill>
                <a:schemeClr val="accent3"/>
              </a:solidFill>
              <a:effectLst/>
            </a:endParaRPr>
          </a:p>
        </p:txBody>
      </p:sp>
      <p:sp>
        <p:nvSpPr>
          <p:cNvPr id="7" name="TextBox 6"/>
          <p:cNvSpPr txBox="1"/>
          <p:nvPr/>
        </p:nvSpPr>
        <p:spPr>
          <a:xfrm rot="19026647">
            <a:off x="243989" y="587177"/>
            <a:ext cx="1900530" cy="1015663"/>
          </a:xfrm>
          <a:prstGeom prst="rect">
            <a:avLst/>
          </a:prstGeom>
          <a:noFill/>
        </p:spPr>
        <p:txBody>
          <a:bodyPr wrap="square" rtlCol="0">
            <a:spAutoFit/>
          </a:bodyPr>
          <a:lstStyle/>
          <a:p>
            <a:pPr algn="justLow" rtl="1"/>
            <a:r>
              <a:rPr lang="ar-SA" sz="6000" b="1" dirty="0" smtClean="0">
                <a:solidFill>
                  <a:srgbClr val="FF0000"/>
                </a:solidFill>
              </a:rPr>
              <a:t>مساء</a:t>
            </a:r>
            <a:r>
              <a:rPr lang="ar-EG" sz="6000" b="1" dirty="0" smtClean="0">
                <a:solidFill>
                  <a:srgbClr val="FF0000"/>
                </a:solidFill>
              </a:rPr>
              <a:t>ً</a:t>
            </a:r>
            <a:r>
              <a:rPr lang="ar-SA" sz="6000" b="1" dirty="0" smtClean="0">
                <a:solidFill>
                  <a:srgbClr val="FF0000"/>
                </a:solidFill>
              </a:rPr>
              <a:t> </a:t>
            </a:r>
            <a:endParaRPr lang="en-US" sz="6000" b="1" dirty="0">
              <a:solidFill>
                <a:srgbClr val="FF0000"/>
              </a:solidFill>
            </a:endParaRPr>
          </a:p>
        </p:txBody>
      </p:sp>
      <p:sp>
        <p:nvSpPr>
          <p:cNvPr id="8" name="TextBox 7"/>
          <p:cNvSpPr txBox="1"/>
          <p:nvPr/>
        </p:nvSpPr>
        <p:spPr>
          <a:xfrm>
            <a:off x="4191000" y="1752600"/>
            <a:ext cx="4419600" cy="5016758"/>
          </a:xfrm>
          <a:prstGeom prst="rect">
            <a:avLst/>
          </a:prstGeom>
          <a:noFill/>
        </p:spPr>
        <p:txBody>
          <a:bodyPr wrap="square" rtlCol="0">
            <a:spAutoFit/>
          </a:bodyPr>
          <a:lstStyle/>
          <a:p>
            <a:pPr algn="justLow" rtl="1"/>
            <a:r>
              <a:rPr lang="ar-SA" sz="3200" b="1" dirty="0" smtClean="0"/>
              <a:t>+ و أتت ساعة التجربة فعلا</a:t>
            </a:r>
            <a:r>
              <a:rPr lang="ar-EG" sz="3200" b="1" dirty="0" smtClean="0"/>
              <a:t>ً</a:t>
            </a:r>
            <a:r>
              <a:rPr lang="ar-SA" sz="3200" b="1" dirty="0" smtClean="0"/>
              <a:t> كما قال الرب</a:t>
            </a:r>
            <a:r>
              <a:rPr lang="ar-EG" sz="3200" b="1" dirty="0" smtClean="0"/>
              <a:t>..</a:t>
            </a:r>
            <a:r>
              <a:rPr lang="ar-SA" sz="3200" b="1" dirty="0" smtClean="0"/>
              <a:t> و </a:t>
            </a:r>
            <a:r>
              <a:rPr lang="ar-EG" sz="3200" b="1" dirty="0" smtClean="0"/>
              <a:t>أ</a:t>
            </a:r>
            <a:r>
              <a:rPr lang="ar-SA" sz="3200" b="1" dirty="0" smtClean="0"/>
              <a:t>تي يهوذا مصطحب</a:t>
            </a:r>
            <a:r>
              <a:rPr lang="ar-EG" sz="3200" b="1" dirty="0" smtClean="0"/>
              <a:t>ً</a:t>
            </a:r>
            <a:r>
              <a:rPr lang="ar-SA" sz="3200" b="1" dirty="0" smtClean="0"/>
              <a:t>ا الجمع بسيوف و عصي ليقبض علي الرب</a:t>
            </a:r>
            <a:r>
              <a:rPr lang="ar-EG" sz="3200" b="1" dirty="0" smtClean="0"/>
              <a:t>ّ</a:t>
            </a:r>
            <a:r>
              <a:rPr lang="ar-SA" sz="3200" b="1" dirty="0" smtClean="0"/>
              <a:t> يسوع</a:t>
            </a:r>
            <a:r>
              <a:rPr lang="ar-EG" sz="3200" b="1" dirty="0" smtClean="0"/>
              <a:t>..</a:t>
            </a:r>
            <a:r>
              <a:rPr lang="ar-SA" sz="3200" b="1" dirty="0" smtClean="0"/>
              <a:t> </a:t>
            </a:r>
          </a:p>
          <a:p>
            <a:pPr algn="justLow" rtl="1"/>
            <a:r>
              <a:rPr lang="ar-SA" sz="3200" b="1" dirty="0" smtClean="0"/>
              <a:t>+ و قبض العسكر علي الرب</a:t>
            </a:r>
            <a:r>
              <a:rPr lang="ar-EG" sz="3200" b="1" dirty="0" smtClean="0"/>
              <a:t>ّ</a:t>
            </a:r>
            <a:r>
              <a:rPr lang="ar-SA" sz="3200" b="1" dirty="0" smtClean="0"/>
              <a:t> فعلا بمساعدة يهوذا ..و كانت ساعة سلطان الظلمة</a:t>
            </a:r>
            <a:r>
              <a:rPr lang="ar-EG" sz="3200" b="1" dirty="0" smtClean="0"/>
              <a:t>..</a:t>
            </a:r>
            <a:r>
              <a:rPr lang="ar-SA" sz="3200" b="1" dirty="0" smtClean="0"/>
              <a:t> و اقتادوا السيد المسيح ب</a:t>
            </a:r>
            <a:r>
              <a:rPr lang="ar-EG" sz="3200" b="1" dirty="0" smtClean="0"/>
              <a:t>إ</a:t>
            </a:r>
            <a:r>
              <a:rPr lang="ar-SA" sz="3200" b="1" dirty="0" smtClean="0"/>
              <a:t>هانات كثيرة </a:t>
            </a:r>
            <a:r>
              <a:rPr lang="ar-EG" sz="3200" b="1" dirty="0" smtClean="0"/>
              <a:t>إ</a:t>
            </a:r>
            <a:r>
              <a:rPr lang="ar-SA" sz="3200" b="1" dirty="0" smtClean="0"/>
              <a:t>ل</a:t>
            </a:r>
            <a:r>
              <a:rPr lang="ar-EG" sz="3200" b="1" dirty="0" smtClean="0"/>
              <a:t>ى</a:t>
            </a:r>
            <a:r>
              <a:rPr lang="ar-SA" sz="3200" b="1" dirty="0" smtClean="0"/>
              <a:t> حنان و قيافا</a:t>
            </a:r>
            <a:r>
              <a:rPr lang="ar-EG" sz="3200" b="1" dirty="0" smtClean="0"/>
              <a:t>،</a:t>
            </a:r>
            <a:r>
              <a:rPr lang="ar-SA" sz="3200" b="1" dirty="0" smtClean="0"/>
              <a:t> </a:t>
            </a:r>
            <a:br>
              <a:rPr lang="ar-SA" sz="3200" b="1" dirty="0" smtClean="0"/>
            </a:br>
            <a:endParaRPr lang="ar-EG" sz="3200" b="1" dirty="0" smtClean="0"/>
          </a:p>
        </p:txBody>
      </p:sp>
      <p:pic>
        <p:nvPicPr>
          <p:cNvPr id="6" name="Picture 5" descr="jesus_arrest_gethsemane.jpg"/>
          <p:cNvPicPr>
            <a:picLocks noChangeAspect="1"/>
          </p:cNvPicPr>
          <p:nvPr/>
        </p:nvPicPr>
        <p:blipFill>
          <a:blip r:embed="rId3" cstate="print"/>
          <a:stretch>
            <a:fillRect/>
          </a:stretch>
        </p:blipFill>
        <p:spPr>
          <a:xfrm>
            <a:off x="609600" y="1676400"/>
            <a:ext cx="3143250" cy="4191000"/>
          </a:xfrm>
          <a:prstGeom prst="plaque">
            <a:avLst/>
          </a:prstGeom>
          <a:effectLst>
            <a:glow rad="139700">
              <a:schemeClr val="accent1">
                <a:satMod val="175000"/>
                <a:alpha val="40000"/>
              </a:schemeClr>
            </a:glow>
            <a:softEdge rad="63500"/>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67200" y="381000"/>
            <a:ext cx="4423006" cy="76944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A" sz="4400" b="1" dirty="0" smtClean="0">
                <a:ln/>
                <a:solidFill>
                  <a:schemeClr val="accent3"/>
                </a:solidFill>
              </a:rPr>
              <a:t>يوم الجمعة 15 نيسان :</a:t>
            </a:r>
            <a:endParaRPr lang="en-US" sz="4400" b="1" cap="none" spc="0" dirty="0">
              <a:ln/>
              <a:solidFill>
                <a:schemeClr val="accent3"/>
              </a:solidFill>
              <a:effectLst/>
            </a:endParaRPr>
          </a:p>
        </p:txBody>
      </p:sp>
      <p:sp>
        <p:nvSpPr>
          <p:cNvPr id="7" name="TextBox 6"/>
          <p:cNvSpPr txBox="1"/>
          <p:nvPr/>
        </p:nvSpPr>
        <p:spPr>
          <a:xfrm rot="19026647">
            <a:off x="243989" y="587177"/>
            <a:ext cx="1900530" cy="1015663"/>
          </a:xfrm>
          <a:prstGeom prst="rect">
            <a:avLst/>
          </a:prstGeom>
          <a:noFill/>
        </p:spPr>
        <p:txBody>
          <a:bodyPr wrap="square" rtlCol="0">
            <a:spAutoFit/>
          </a:bodyPr>
          <a:lstStyle/>
          <a:p>
            <a:pPr algn="justLow" rtl="1"/>
            <a:r>
              <a:rPr lang="ar-SA" sz="6000" b="1" dirty="0" smtClean="0">
                <a:solidFill>
                  <a:srgbClr val="FF0000"/>
                </a:solidFill>
              </a:rPr>
              <a:t>صباح</a:t>
            </a:r>
            <a:r>
              <a:rPr lang="ar-EG" sz="6000" b="1" dirty="0" smtClean="0">
                <a:solidFill>
                  <a:srgbClr val="FF0000"/>
                </a:solidFill>
              </a:rPr>
              <a:t>ً</a:t>
            </a:r>
            <a:r>
              <a:rPr lang="ar-SA" sz="6000" b="1" dirty="0" smtClean="0">
                <a:solidFill>
                  <a:srgbClr val="FF0000"/>
                </a:solidFill>
              </a:rPr>
              <a:t>ا </a:t>
            </a:r>
            <a:endParaRPr lang="en-US" sz="6000" b="1" dirty="0">
              <a:solidFill>
                <a:srgbClr val="FF0000"/>
              </a:solidFill>
            </a:endParaRPr>
          </a:p>
        </p:txBody>
      </p:sp>
      <p:sp>
        <p:nvSpPr>
          <p:cNvPr id="8" name="TextBox 7"/>
          <p:cNvSpPr txBox="1"/>
          <p:nvPr/>
        </p:nvSpPr>
        <p:spPr>
          <a:xfrm>
            <a:off x="4343400" y="1981200"/>
            <a:ext cx="4419600" cy="3539430"/>
          </a:xfrm>
          <a:prstGeom prst="rect">
            <a:avLst/>
          </a:prstGeom>
          <a:noFill/>
        </p:spPr>
        <p:txBody>
          <a:bodyPr wrap="square" rtlCol="0">
            <a:spAutoFit/>
          </a:bodyPr>
          <a:lstStyle/>
          <a:p>
            <a:pPr algn="justLow" rtl="1"/>
            <a:r>
              <a:rPr lang="ar-SA" sz="3200" b="1" dirty="0" smtClean="0"/>
              <a:t>+ خرج الرب</a:t>
            </a:r>
            <a:r>
              <a:rPr lang="ar-EG" sz="3200" b="1" dirty="0" smtClean="0"/>
              <a:t>ّ</a:t>
            </a:r>
            <a:r>
              <a:rPr lang="ar-SA" sz="3200" b="1" dirty="0" smtClean="0"/>
              <a:t> يسوع و هو حامل صليبه </a:t>
            </a:r>
            <a:r>
              <a:rPr lang="ar-EG" sz="3200" b="1" dirty="0" smtClean="0"/>
              <a:t>إ</a:t>
            </a:r>
            <a:r>
              <a:rPr lang="ar-SA" sz="3200" b="1" dirty="0" smtClean="0"/>
              <a:t>ل</a:t>
            </a:r>
            <a:r>
              <a:rPr lang="ar-EG" sz="3200" b="1" dirty="0" smtClean="0"/>
              <a:t>ى</a:t>
            </a:r>
            <a:r>
              <a:rPr lang="ar-SA" sz="3200" b="1" dirty="0" smtClean="0"/>
              <a:t> الجلجثة</a:t>
            </a:r>
            <a:r>
              <a:rPr lang="ar-EG" sz="3200" b="1" dirty="0" smtClean="0"/>
              <a:t>..</a:t>
            </a:r>
            <a:endParaRPr lang="ar-SA" sz="3200" b="1" dirty="0" smtClean="0"/>
          </a:p>
          <a:p>
            <a:pPr algn="justLow" rtl="1"/>
            <a:r>
              <a:rPr lang="ar-SA" sz="3200" b="1" dirty="0" smtClean="0"/>
              <a:t>+ خرج ليتبعه كل</a:t>
            </a:r>
            <a:r>
              <a:rPr lang="ar-EG" sz="3200" b="1" dirty="0" smtClean="0"/>
              <a:t>ّ</a:t>
            </a:r>
            <a:r>
              <a:rPr lang="ar-SA" sz="3200" b="1" dirty="0" smtClean="0"/>
              <a:t> واحد من</a:t>
            </a:r>
            <a:r>
              <a:rPr lang="ar-EG" sz="3200" b="1" dirty="0" smtClean="0"/>
              <a:t>ّ</a:t>
            </a:r>
            <a:r>
              <a:rPr lang="ar-SA" sz="3200" b="1" dirty="0" smtClean="0"/>
              <a:t>ا وهو حامل صليبه للجلجثة</a:t>
            </a:r>
            <a:r>
              <a:rPr lang="ar-EG" sz="3200" b="1" dirty="0" smtClean="0"/>
              <a:t>..</a:t>
            </a:r>
            <a:r>
              <a:rPr lang="ar-SA" sz="3200" b="1" dirty="0" smtClean="0"/>
              <a:t> </a:t>
            </a:r>
          </a:p>
          <a:p>
            <a:pPr algn="justLow" rtl="1"/>
            <a:r>
              <a:rPr lang="ar-SA" sz="3200" b="1" dirty="0" smtClean="0"/>
              <a:t>+ خرج معه سمعان القيرواني</a:t>
            </a:r>
            <a:r>
              <a:rPr lang="ar-EG" sz="3200" b="1" dirty="0" smtClean="0"/>
              <a:t>،</a:t>
            </a:r>
            <a:r>
              <a:rPr lang="ar-SA" sz="3200" b="1" dirty="0" smtClean="0"/>
              <a:t> فاستحق أن ينال </a:t>
            </a:r>
            <a:r>
              <a:rPr lang="ar-EG" sz="3200" b="1" dirty="0" smtClean="0"/>
              <a:t>كرامة</a:t>
            </a:r>
            <a:r>
              <a:rPr lang="ar-SA" sz="3200" b="1" dirty="0" smtClean="0"/>
              <a:t> أن يحمل مع الرب</a:t>
            </a:r>
            <a:r>
              <a:rPr lang="ar-EG" sz="3200" b="1" dirty="0" smtClean="0"/>
              <a:t>ّ</a:t>
            </a:r>
            <a:r>
              <a:rPr lang="ar-SA" sz="3200" b="1" dirty="0" smtClean="0"/>
              <a:t> صليبه</a:t>
            </a:r>
            <a:r>
              <a:rPr lang="ar-EG" sz="3200" b="1" dirty="0" smtClean="0"/>
              <a:t>..</a:t>
            </a:r>
            <a:r>
              <a:rPr lang="ar-SA" sz="3200" b="1" dirty="0" smtClean="0"/>
              <a:t> </a:t>
            </a:r>
          </a:p>
        </p:txBody>
      </p:sp>
      <p:pic>
        <p:nvPicPr>
          <p:cNvPr id="5122" name="Picture 2" descr="D:\photos\All Bible\Classics\RS199.JPG"/>
          <p:cNvPicPr>
            <a:picLocks noChangeAspect="1" noChangeArrowheads="1"/>
          </p:cNvPicPr>
          <p:nvPr/>
        </p:nvPicPr>
        <p:blipFill>
          <a:blip r:embed="rId3" cstate="print"/>
          <a:srcRect/>
          <a:stretch>
            <a:fillRect/>
          </a:stretch>
        </p:blipFill>
        <p:spPr bwMode="auto">
          <a:xfrm>
            <a:off x="533400" y="1752600"/>
            <a:ext cx="3200400" cy="4572000"/>
          </a:xfrm>
          <a:prstGeom prst="flowChartPreparation">
            <a:avLst/>
          </a:prstGeom>
          <a:noFill/>
          <a:effectLst>
            <a:glow rad="101600">
              <a:schemeClr val="accent6">
                <a:satMod val="175000"/>
                <a:alpha val="40000"/>
              </a:schemeClr>
            </a:glow>
            <a:softEdge rad="127000"/>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67200" y="381000"/>
            <a:ext cx="4423006" cy="76944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A" sz="4400" b="1" dirty="0" smtClean="0">
                <a:ln/>
                <a:solidFill>
                  <a:schemeClr val="accent3"/>
                </a:solidFill>
              </a:rPr>
              <a:t>يوم الجمعة 15 نيسان :</a:t>
            </a:r>
            <a:endParaRPr lang="en-US" sz="4400" b="1" cap="none" spc="0" dirty="0">
              <a:ln/>
              <a:solidFill>
                <a:schemeClr val="accent3"/>
              </a:solidFill>
              <a:effectLst/>
            </a:endParaRPr>
          </a:p>
        </p:txBody>
      </p:sp>
      <p:sp>
        <p:nvSpPr>
          <p:cNvPr id="7" name="TextBox 6"/>
          <p:cNvSpPr txBox="1"/>
          <p:nvPr/>
        </p:nvSpPr>
        <p:spPr>
          <a:xfrm rot="19026647">
            <a:off x="243989" y="587177"/>
            <a:ext cx="1900530" cy="1015663"/>
          </a:xfrm>
          <a:prstGeom prst="rect">
            <a:avLst/>
          </a:prstGeom>
          <a:noFill/>
        </p:spPr>
        <p:txBody>
          <a:bodyPr wrap="square" rtlCol="0">
            <a:spAutoFit/>
          </a:bodyPr>
          <a:lstStyle/>
          <a:p>
            <a:pPr algn="justLow" rtl="1"/>
            <a:r>
              <a:rPr lang="ar-SA" sz="6000" b="1" dirty="0" smtClean="0">
                <a:solidFill>
                  <a:srgbClr val="FF0000"/>
                </a:solidFill>
              </a:rPr>
              <a:t>صباح</a:t>
            </a:r>
            <a:r>
              <a:rPr lang="ar-EG" sz="6000" b="1" dirty="0" smtClean="0">
                <a:solidFill>
                  <a:srgbClr val="FF0000"/>
                </a:solidFill>
              </a:rPr>
              <a:t>ً</a:t>
            </a:r>
            <a:r>
              <a:rPr lang="ar-SA" sz="6000" b="1" dirty="0" smtClean="0">
                <a:solidFill>
                  <a:srgbClr val="FF0000"/>
                </a:solidFill>
              </a:rPr>
              <a:t>ا </a:t>
            </a:r>
            <a:endParaRPr lang="en-US" sz="6000" b="1" dirty="0">
              <a:solidFill>
                <a:srgbClr val="FF0000"/>
              </a:solidFill>
            </a:endParaRPr>
          </a:p>
        </p:txBody>
      </p:sp>
      <p:sp>
        <p:nvSpPr>
          <p:cNvPr id="8" name="TextBox 7"/>
          <p:cNvSpPr txBox="1"/>
          <p:nvPr/>
        </p:nvSpPr>
        <p:spPr>
          <a:xfrm>
            <a:off x="4343400" y="1981200"/>
            <a:ext cx="4419600" cy="2062103"/>
          </a:xfrm>
          <a:prstGeom prst="rect">
            <a:avLst/>
          </a:prstGeom>
          <a:noFill/>
        </p:spPr>
        <p:txBody>
          <a:bodyPr wrap="square" rtlCol="0">
            <a:spAutoFit/>
          </a:bodyPr>
          <a:lstStyle/>
          <a:p>
            <a:pPr algn="justLow" rtl="1"/>
            <a:r>
              <a:rPr lang="ar-SA" sz="3200" b="1" dirty="0" smtClean="0"/>
              <a:t>+ وصل الرب</a:t>
            </a:r>
            <a:r>
              <a:rPr lang="ar-EG" sz="3200" b="1" dirty="0" smtClean="0"/>
              <a:t>ّ</a:t>
            </a:r>
            <a:r>
              <a:rPr lang="ar-SA" sz="3200" b="1" dirty="0" smtClean="0"/>
              <a:t> يسوع </a:t>
            </a:r>
            <a:r>
              <a:rPr lang="ar-EG" sz="3200" b="1" dirty="0" smtClean="0"/>
              <a:t>إ</a:t>
            </a:r>
            <a:r>
              <a:rPr lang="ar-SA" sz="3200" b="1" dirty="0" smtClean="0"/>
              <a:t>ل</a:t>
            </a:r>
            <a:r>
              <a:rPr lang="ar-EG" sz="3200" b="1" dirty="0" smtClean="0"/>
              <a:t>ى</a:t>
            </a:r>
            <a:r>
              <a:rPr lang="ar-SA" sz="3200" b="1" dirty="0" smtClean="0"/>
              <a:t> الجلجثة</a:t>
            </a:r>
            <a:r>
              <a:rPr lang="ar-EG" sz="3200" b="1" dirty="0" smtClean="0"/>
              <a:t>،</a:t>
            </a:r>
            <a:r>
              <a:rPr lang="ar-SA" sz="3200" b="1" dirty="0" smtClean="0"/>
              <a:t> حيث سم</a:t>
            </a:r>
            <a:r>
              <a:rPr lang="ar-EG" sz="3200" b="1" dirty="0" smtClean="0"/>
              <a:t>ّ</a:t>
            </a:r>
            <a:r>
              <a:rPr lang="ar-SA" sz="3200" b="1" dirty="0" smtClean="0"/>
              <a:t>ره العسكر </a:t>
            </a:r>
            <a:r>
              <a:rPr lang="ar-EG" sz="3200" b="1" dirty="0" smtClean="0"/>
              <a:t>على</a:t>
            </a:r>
            <a:r>
              <a:rPr lang="ar-SA" sz="3200" b="1" dirty="0" smtClean="0"/>
              <a:t> صليبه</a:t>
            </a:r>
            <a:r>
              <a:rPr lang="ar-EG" sz="3200" b="1" dirty="0" smtClean="0"/>
              <a:t>..</a:t>
            </a:r>
            <a:r>
              <a:rPr lang="ar-SA" sz="3200" b="1" dirty="0" smtClean="0"/>
              <a:t> </a:t>
            </a:r>
          </a:p>
          <a:p>
            <a:pPr algn="justLow" rtl="1"/>
            <a:r>
              <a:rPr lang="ar-SA" sz="3200" b="1" dirty="0" smtClean="0"/>
              <a:t>+</a:t>
            </a:r>
          </a:p>
        </p:txBody>
      </p:sp>
      <p:pic>
        <p:nvPicPr>
          <p:cNvPr id="6146" name="Picture 2" descr="D:\photos\All Bible\Classics\RS200.JPG"/>
          <p:cNvPicPr>
            <a:picLocks noChangeAspect="1" noChangeArrowheads="1"/>
          </p:cNvPicPr>
          <p:nvPr/>
        </p:nvPicPr>
        <p:blipFill>
          <a:blip r:embed="rId3" cstate="print"/>
          <a:srcRect/>
          <a:stretch>
            <a:fillRect/>
          </a:stretch>
        </p:blipFill>
        <p:spPr bwMode="auto">
          <a:xfrm>
            <a:off x="685800" y="1905000"/>
            <a:ext cx="3381375" cy="4144603"/>
          </a:xfrm>
          <a:prstGeom prst="plaque">
            <a:avLst/>
          </a:prstGeom>
          <a:noFill/>
          <a:effectLst>
            <a:glow rad="139700">
              <a:schemeClr val="accent6">
                <a:satMod val="175000"/>
                <a:alpha val="40000"/>
              </a:schemeClr>
            </a:glow>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67200" y="381000"/>
            <a:ext cx="4423006" cy="76944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A" sz="4400" b="1" dirty="0" smtClean="0">
                <a:ln/>
                <a:solidFill>
                  <a:schemeClr val="accent3"/>
                </a:solidFill>
              </a:rPr>
              <a:t>يوم الجمعة 15 نيسان :</a:t>
            </a:r>
            <a:endParaRPr lang="en-US" sz="4400" b="1" cap="none" spc="0" dirty="0">
              <a:ln/>
              <a:solidFill>
                <a:schemeClr val="accent3"/>
              </a:solidFill>
              <a:effectLst/>
            </a:endParaRPr>
          </a:p>
        </p:txBody>
      </p:sp>
      <p:sp>
        <p:nvSpPr>
          <p:cNvPr id="7" name="TextBox 6"/>
          <p:cNvSpPr txBox="1"/>
          <p:nvPr/>
        </p:nvSpPr>
        <p:spPr>
          <a:xfrm rot="19026647">
            <a:off x="243989" y="587177"/>
            <a:ext cx="1900530" cy="1015663"/>
          </a:xfrm>
          <a:prstGeom prst="rect">
            <a:avLst/>
          </a:prstGeom>
          <a:noFill/>
        </p:spPr>
        <p:txBody>
          <a:bodyPr wrap="square" rtlCol="0">
            <a:spAutoFit/>
          </a:bodyPr>
          <a:lstStyle/>
          <a:p>
            <a:pPr algn="justLow" rtl="1"/>
            <a:r>
              <a:rPr lang="ar-SA" sz="6000" b="1" dirty="0" smtClean="0">
                <a:solidFill>
                  <a:srgbClr val="FF0000"/>
                </a:solidFill>
              </a:rPr>
              <a:t>مساء</a:t>
            </a:r>
            <a:r>
              <a:rPr lang="ar-EG" sz="6000" b="1" dirty="0" smtClean="0">
                <a:solidFill>
                  <a:srgbClr val="FF0000"/>
                </a:solidFill>
              </a:rPr>
              <a:t>ً</a:t>
            </a:r>
            <a:endParaRPr lang="en-US" sz="6000" b="1" dirty="0">
              <a:solidFill>
                <a:srgbClr val="FF0000"/>
              </a:solidFill>
            </a:endParaRPr>
          </a:p>
        </p:txBody>
      </p:sp>
      <p:sp>
        <p:nvSpPr>
          <p:cNvPr id="8" name="TextBox 7"/>
          <p:cNvSpPr txBox="1"/>
          <p:nvPr/>
        </p:nvSpPr>
        <p:spPr>
          <a:xfrm>
            <a:off x="4343400" y="1295400"/>
            <a:ext cx="4419600" cy="5078313"/>
          </a:xfrm>
          <a:prstGeom prst="rect">
            <a:avLst/>
          </a:prstGeom>
          <a:noFill/>
        </p:spPr>
        <p:txBody>
          <a:bodyPr wrap="square" rtlCol="0">
            <a:spAutoFit/>
          </a:bodyPr>
          <a:lstStyle/>
          <a:p>
            <a:pPr algn="justLow" rtl="1"/>
            <a:r>
              <a:rPr lang="ar-SA" sz="3200" b="1" dirty="0" smtClean="0"/>
              <a:t>+ </a:t>
            </a:r>
            <a:r>
              <a:rPr lang="ar-SA" sz="3600" b="1" dirty="0" smtClean="0"/>
              <a:t>ظل</a:t>
            </a:r>
            <a:r>
              <a:rPr lang="ar-EG" sz="3600" b="1" dirty="0" smtClean="0"/>
              <a:t>ّ</a:t>
            </a:r>
            <a:r>
              <a:rPr lang="ar-SA" sz="3600" b="1" dirty="0" smtClean="0"/>
              <a:t> الرب</a:t>
            </a:r>
            <a:r>
              <a:rPr lang="ar-EG" sz="3600" b="1" dirty="0" smtClean="0"/>
              <a:t>ّ</a:t>
            </a:r>
            <a:r>
              <a:rPr lang="ar-SA" sz="3600" b="1" dirty="0" smtClean="0"/>
              <a:t> يسوع معل</a:t>
            </a:r>
            <a:r>
              <a:rPr lang="ar-EG" sz="3600" b="1" dirty="0" smtClean="0"/>
              <a:t>َّ</a:t>
            </a:r>
            <a:r>
              <a:rPr lang="ar-SA" sz="3600" b="1" dirty="0" smtClean="0"/>
              <a:t>ق</a:t>
            </a:r>
            <a:r>
              <a:rPr lang="ar-EG" sz="3600" b="1" dirty="0" smtClean="0"/>
              <a:t>ً</a:t>
            </a:r>
            <a:r>
              <a:rPr lang="ar-SA" sz="3600" b="1" dirty="0" smtClean="0"/>
              <a:t>ا عل</a:t>
            </a:r>
            <a:r>
              <a:rPr lang="ar-EG" sz="3600" b="1" dirty="0" smtClean="0"/>
              <a:t>ى</a:t>
            </a:r>
            <a:r>
              <a:rPr lang="ar-SA" sz="3600" b="1" dirty="0" smtClean="0"/>
              <a:t> الصليب حت</a:t>
            </a:r>
            <a:r>
              <a:rPr lang="ar-EG" sz="3600" b="1" dirty="0" smtClean="0"/>
              <a:t>ى</a:t>
            </a:r>
            <a:r>
              <a:rPr lang="ar-SA" sz="3600" b="1" dirty="0" smtClean="0"/>
              <a:t> مات</a:t>
            </a:r>
            <a:r>
              <a:rPr lang="ar-EG" sz="3600" b="1" dirty="0" smtClean="0"/>
              <a:t>،</a:t>
            </a:r>
            <a:r>
              <a:rPr lang="ar-SA" sz="3600" b="1" dirty="0" smtClean="0"/>
              <a:t> فأتي يوسف الرامي و نيقوديموس و لف</a:t>
            </a:r>
            <a:r>
              <a:rPr lang="ar-EG" sz="3600" b="1" dirty="0" smtClean="0"/>
              <a:t>ّ</a:t>
            </a:r>
            <a:r>
              <a:rPr lang="ar-SA" sz="3600" b="1" dirty="0" smtClean="0"/>
              <a:t>اه في كت</a:t>
            </a:r>
            <a:r>
              <a:rPr lang="ar-EG" sz="3600" b="1" dirty="0" smtClean="0"/>
              <a:t>ّ</a:t>
            </a:r>
            <a:r>
              <a:rPr lang="ar-SA" sz="3600" b="1" dirty="0" smtClean="0"/>
              <a:t>ان</a:t>
            </a:r>
            <a:r>
              <a:rPr lang="ar-EG" sz="3600" b="1" dirty="0" smtClean="0"/>
              <a:t>،</a:t>
            </a:r>
            <a:r>
              <a:rPr lang="ar-SA" sz="3600" b="1" dirty="0" smtClean="0"/>
              <a:t> وو ضعا عليه حنوط</a:t>
            </a:r>
            <a:r>
              <a:rPr lang="ar-EG" sz="3600" b="1" dirty="0" smtClean="0"/>
              <a:t>ً</a:t>
            </a:r>
            <a:r>
              <a:rPr lang="ar-SA" sz="3600" b="1" dirty="0" smtClean="0"/>
              <a:t>ا ثم</a:t>
            </a:r>
            <a:r>
              <a:rPr lang="ar-EG" sz="3600" b="1" dirty="0" smtClean="0"/>
              <a:t>ّ</a:t>
            </a:r>
            <a:r>
              <a:rPr lang="ar-SA" sz="3600" b="1" dirty="0" smtClean="0"/>
              <a:t> وضعاه في قبر يوسف الرامي .</a:t>
            </a:r>
          </a:p>
          <a:p>
            <a:pPr algn="justLow" rtl="1"/>
            <a:r>
              <a:rPr lang="ar-SA" sz="3600" b="1" dirty="0" smtClean="0"/>
              <a:t>+  الرب</a:t>
            </a:r>
            <a:r>
              <a:rPr lang="ar-EG" sz="3600" b="1" dirty="0" smtClean="0"/>
              <a:t>ّ</a:t>
            </a:r>
            <a:r>
              <a:rPr lang="ar-SA" sz="3600" b="1" dirty="0" smtClean="0"/>
              <a:t> قد نزل الجحيم </a:t>
            </a:r>
            <a:r>
              <a:rPr lang="ar-EG" sz="3600" b="1" dirty="0" smtClean="0"/>
              <a:t>      </a:t>
            </a:r>
            <a:r>
              <a:rPr lang="ar-SA" sz="3600" b="1" dirty="0" smtClean="0"/>
              <a:t>و خل</a:t>
            </a:r>
            <a:r>
              <a:rPr lang="ar-EG" sz="3600" b="1" dirty="0" smtClean="0"/>
              <a:t>ّ</a:t>
            </a:r>
            <a:r>
              <a:rPr lang="ar-SA" sz="3600" b="1" dirty="0" smtClean="0"/>
              <a:t>ص </a:t>
            </a:r>
            <a:r>
              <a:rPr lang="ar-EG" sz="3600" b="1" dirty="0" smtClean="0"/>
              <a:t>آ</a:t>
            </a:r>
            <a:r>
              <a:rPr lang="ar-SA" sz="3600" b="1" dirty="0" smtClean="0"/>
              <a:t>دم و بنيه و</a:t>
            </a:r>
            <a:r>
              <a:rPr lang="ar-EG" sz="3600" b="1" dirty="0" smtClean="0"/>
              <a:t>أ</a:t>
            </a:r>
            <a:r>
              <a:rPr lang="ar-SA" sz="3600" b="1" dirty="0" smtClean="0"/>
              <a:t>صعدهم للفردوس معه</a:t>
            </a:r>
            <a:r>
              <a:rPr lang="ar-EG" sz="3600" b="1" dirty="0" smtClean="0"/>
              <a:t>.</a:t>
            </a:r>
            <a:r>
              <a:rPr lang="ar-SA" sz="3600" b="1" dirty="0" smtClean="0"/>
              <a:t> </a:t>
            </a:r>
          </a:p>
        </p:txBody>
      </p:sp>
      <p:pic>
        <p:nvPicPr>
          <p:cNvPr id="7170" name="Picture 2" descr="D:\photos\new tastement\الصلبوت\Jesus00055.jpg"/>
          <p:cNvPicPr>
            <a:picLocks noChangeAspect="1" noChangeArrowheads="1"/>
          </p:cNvPicPr>
          <p:nvPr/>
        </p:nvPicPr>
        <p:blipFill>
          <a:blip r:embed="rId3" cstate="print"/>
          <a:srcRect/>
          <a:stretch>
            <a:fillRect/>
          </a:stretch>
        </p:blipFill>
        <p:spPr bwMode="auto">
          <a:xfrm>
            <a:off x="533400" y="1981200"/>
            <a:ext cx="3289300" cy="4350871"/>
          </a:xfrm>
          <a:prstGeom prst="plaque">
            <a:avLst/>
          </a:prstGeom>
          <a:noFill/>
          <a:effectLst>
            <a:glow rad="101600">
              <a:schemeClr val="accent6">
                <a:satMod val="175000"/>
                <a:alpha val="40000"/>
              </a:schemeClr>
            </a:glow>
            <a:softEdge rad="127000"/>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67200" y="381000"/>
            <a:ext cx="4320413" cy="76944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A" sz="4400" b="1" dirty="0" smtClean="0">
                <a:ln/>
                <a:solidFill>
                  <a:schemeClr val="accent3"/>
                </a:solidFill>
              </a:rPr>
              <a:t>يوم السبت 16 نيسان :</a:t>
            </a:r>
            <a:endParaRPr lang="en-US" sz="4400" b="1" cap="none" spc="0" dirty="0">
              <a:ln/>
              <a:solidFill>
                <a:schemeClr val="accent3"/>
              </a:solidFill>
              <a:effectLst/>
            </a:endParaRPr>
          </a:p>
        </p:txBody>
      </p:sp>
      <p:sp>
        <p:nvSpPr>
          <p:cNvPr id="7" name="TextBox 6"/>
          <p:cNvSpPr txBox="1"/>
          <p:nvPr/>
        </p:nvSpPr>
        <p:spPr>
          <a:xfrm rot="19026647">
            <a:off x="243989" y="587177"/>
            <a:ext cx="1900530" cy="1015663"/>
          </a:xfrm>
          <a:prstGeom prst="rect">
            <a:avLst/>
          </a:prstGeom>
          <a:noFill/>
        </p:spPr>
        <p:txBody>
          <a:bodyPr wrap="square" rtlCol="0">
            <a:spAutoFit/>
          </a:bodyPr>
          <a:lstStyle/>
          <a:p>
            <a:pPr algn="justLow" rtl="1"/>
            <a:r>
              <a:rPr lang="ar-SA" sz="6000" b="1" dirty="0" smtClean="0">
                <a:solidFill>
                  <a:srgbClr val="FF0000"/>
                </a:solidFill>
              </a:rPr>
              <a:t>صباح</a:t>
            </a:r>
            <a:r>
              <a:rPr lang="ar-EG" sz="6000" b="1" dirty="0" smtClean="0">
                <a:solidFill>
                  <a:srgbClr val="FF0000"/>
                </a:solidFill>
              </a:rPr>
              <a:t>ً</a:t>
            </a:r>
            <a:r>
              <a:rPr lang="ar-SA" sz="6000" b="1" dirty="0" smtClean="0">
                <a:solidFill>
                  <a:srgbClr val="FF0000"/>
                </a:solidFill>
              </a:rPr>
              <a:t>ا </a:t>
            </a:r>
            <a:endParaRPr lang="en-US" sz="6000" b="1" dirty="0">
              <a:solidFill>
                <a:srgbClr val="FF0000"/>
              </a:solidFill>
            </a:endParaRPr>
          </a:p>
        </p:txBody>
      </p:sp>
      <p:sp>
        <p:nvSpPr>
          <p:cNvPr id="8" name="TextBox 7"/>
          <p:cNvSpPr txBox="1"/>
          <p:nvPr/>
        </p:nvSpPr>
        <p:spPr>
          <a:xfrm>
            <a:off x="4343400" y="1295400"/>
            <a:ext cx="4419600" cy="3046988"/>
          </a:xfrm>
          <a:prstGeom prst="rect">
            <a:avLst/>
          </a:prstGeom>
          <a:noFill/>
        </p:spPr>
        <p:txBody>
          <a:bodyPr wrap="square" rtlCol="0">
            <a:spAutoFit/>
          </a:bodyPr>
          <a:lstStyle/>
          <a:p>
            <a:pPr algn="justLow" rtl="1"/>
            <a:r>
              <a:rPr lang="ar-SA" sz="3200" b="1" dirty="0" smtClean="0"/>
              <a:t>+ لذلك في هذا اليوم لا تستطيع الكنيسة أن تنام</a:t>
            </a:r>
            <a:r>
              <a:rPr lang="ar-EG" sz="3200" b="1" dirty="0" smtClean="0"/>
              <a:t>،</a:t>
            </a:r>
            <a:r>
              <a:rPr lang="ar-SA" sz="3200" b="1" dirty="0" smtClean="0"/>
              <a:t> بل تسهر..</a:t>
            </a:r>
            <a:r>
              <a:rPr lang="ar-EG" sz="3200" b="1" dirty="0" smtClean="0"/>
              <a:t> </a:t>
            </a:r>
            <a:r>
              <a:rPr lang="ar-SA" sz="3200" b="1" dirty="0" smtClean="0"/>
              <a:t>و</a:t>
            </a:r>
            <a:r>
              <a:rPr lang="ar-EG" sz="3200" b="1" dirty="0" smtClean="0"/>
              <a:t>إ</a:t>
            </a:r>
            <a:r>
              <a:rPr lang="ar-SA" sz="3200" b="1" dirty="0" smtClean="0"/>
              <a:t>ذ لم تجد من المصطلحات</a:t>
            </a:r>
            <a:r>
              <a:rPr lang="ar-EG" sz="3200" b="1" dirty="0" smtClean="0"/>
              <a:t> ما</a:t>
            </a:r>
            <a:r>
              <a:rPr lang="ar-SA" sz="3200" b="1" dirty="0" smtClean="0"/>
              <a:t> يعب</a:t>
            </a:r>
            <a:r>
              <a:rPr lang="ar-EG" sz="3200" b="1" dirty="0" smtClean="0"/>
              <a:t>ِّ</a:t>
            </a:r>
            <a:r>
              <a:rPr lang="ar-SA" sz="3200" b="1" dirty="0" smtClean="0"/>
              <a:t>ر عن مقدار التهليل في هذه الليلة</a:t>
            </a:r>
            <a:r>
              <a:rPr lang="ar-EG" sz="3200" b="1" dirty="0" smtClean="0"/>
              <a:t>، </a:t>
            </a:r>
            <a:r>
              <a:rPr lang="ar-SA" sz="3200" b="1" dirty="0" smtClean="0"/>
              <a:t>سم</a:t>
            </a:r>
            <a:r>
              <a:rPr lang="ar-EG" sz="3200" b="1" dirty="0" smtClean="0"/>
              <a:t>َّ</a:t>
            </a:r>
            <a:r>
              <a:rPr lang="ar-SA" sz="3200" b="1" dirty="0" smtClean="0"/>
              <a:t>تها سبت الفرح</a:t>
            </a:r>
            <a:r>
              <a:rPr lang="ar-EG" sz="3200" b="1" dirty="0" smtClean="0"/>
              <a:t>.</a:t>
            </a:r>
            <a:endParaRPr lang="ar-SA" sz="3200" b="1" dirty="0" smtClean="0"/>
          </a:p>
          <a:p>
            <a:pPr algn="justLow" rtl="1"/>
            <a:r>
              <a:rPr lang="ar-SA" sz="3200" b="1" dirty="0" smtClean="0"/>
              <a:t>+</a:t>
            </a:r>
            <a:r>
              <a:rPr lang="ar-EG" sz="3200" b="1" dirty="0" smtClean="0"/>
              <a:t>.</a:t>
            </a:r>
            <a:r>
              <a:rPr lang="ar-SA" sz="3200" b="1" dirty="0" smtClean="0"/>
              <a:t> </a:t>
            </a:r>
          </a:p>
        </p:txBody>
      </p:sp>
      <p:pic>
        <p:nvPicPr>
          <p:cNvPr id="9218" name="Picture 2" descr="D:\photos\COPTIC\Greec\anastasis_resurrection.jpg"/>
          <p:cNvPicPr>
            <a:picLocks noChangeAspect="1" noChangeArrowheads="1"/>
          </p:cNvPicPr>
          <p:nvPr/>
        </p:nvPicPr>
        <p:blipFill>
          <a:blip r:embed="rId3" cstate="print"/>
          <a:srcRect/>
          <a:stretch>
            <a:fillRect/>
          </a:stretch>
        </p:blipFill>
        <p:spPr bwMode="auto">
          <a:xfrm>
            <a:off x="533400" y="1828800"/>
            <a:ext cx="3413523" cy="46482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553200" y="381000"/>
            <a:ext cx="2100255" cy="1200329"/>
          </a:xfrm>
          <a:prstGeom prst="rect">
            <a:avLst/>
          </a:prstGeom>
          <a:noFill/>
        </p:spPr>
        <p:txBody>
          <a:bodyPr wrap="none" lIns="91440" tIns="45720" rIns="91440" bIns="45720">
            <a:spAutoFit/>
          </a:bodyPr>
          <a:lstStyle/>
          <a:p>
            <a:pPr algn="ctr"/>
            <a:r>
              <a:rPr lang="ar-EG" sz="7200" b="1" cap="none" spc="0" dirty="0" smtClean="0">
                <a:ln w="31550" cmpd="sng">
                  <a:solidFill>
                    <a:srgbClr val="92D050"/>
                  </a:solidFill>
                  <a:prstDash val="solid"/>
                </a:ln>
                <a:solidFill>
                  <a:srgbClr val="FF0000"/>
                </a:solidFill>
                <a:effectLst>
                  <a:glow rad="228600">
                    <a:schemeClr val="accent4">
                      <a:satMod val="175000"/>
                      <a:alpha val="40000"/>
                    </a:schemeClr>
                  </a:glow>
                  <a:outerShdw blurRad="60007" dist="310007" dir="7680000" sy="30000" kx="1300200" algn="ctr" rotWithShape="0">
                    <a:prstClr val="black">
                      <a:alpha val="32000"/>
                    </a:prstClr>
                  </a:outerShdw>
                </a:effectLst>
              </a:rPr>
              <a:t>قصة :</a:t>
            </a:r>
            <a:endParaRPr lang="en-US" sz="7200" b="1" cap="none" spc="0" dirty="0">
              <a:ln w="31550" cmpd="sng">
                <a:solidFill>
                  <a:srgbClr val="92D050"/>
                </a:solidFill>
                <a:prstDash val="solid"/>
              </a:ln>
              <a:solidFill>
                <a:srgbClr val="FF0000"/>
              </a:solidFill>
              <a:effectLst>
                <a:glow rad="228600">
                  <a:schemeClr val="accent4">
                    <a:satMod val="175000"/>
                    <a:alpha val="40000"/>
                  </a:schemeClr>
                </a:glow>
                <a:outerShdw blurRad="60007" dist="310007" dir="7680000" sy="30000" kx="1300200" algn="ctr" rotWithShape="0">
                  <a:prstClr val="black">
                    <a:alpha val="32000"/>
                  </a:prstClr>
                </a:outerShdw>
              </a:effectLst>
            </a:endParaRPr>
          </a:p>
        </p:txBody>
      </p:sp>
      <p:sp>
        <p:nvSpPr>
          <p:cNvPr id="11" name="TextBox 10"/>
          <p:cNvSpPr txBox="1"/>
          <p:nvPr/>
        </p:nvSpPr>
        <p:spPr>
          <a:xfrm>
            <a:off x="4038600" y="1302633"/>
            <a:ext cx="4680531" cy="5555367"/>
          </a:xfrm>
          <a:prstGeom prst="rect">
            <a:avLst/>
          </a:prstGeom>
          <a:noFill/>
        </p:spPr>
        <p:txBody>
          <a:bodyPr wrap="square" rtlCol="0">
            <a:spAutoFit/>
          </a:bodyPr>
          <a:lstStyle/>
          <a:p>
            <a:pPr algn="justLow" rtl="1"/>
            <a:r>
              <a:rPr lang="ar-EG" sz="4000" b="1" dirty="0" smtClean="0"/>
              <a:t>و حانت لحظة الموت...     و قتلوا الملك .. و بينما الملك يموت اقترب إليه العبد و سأله: لماذا فعلت هذا ؟؟</a:t>
            </a:r>
          </a:p>
          <a:p>
            <a:pPr algn="justLow" rtl="1"/>
            <a:r>
              <a:rPr lang="ar-EG" sz="4000" b="1" dirty="0" smtClean="0"/>
              <a:t>فنظر الملك إليه بحنانه و قال : لأني    </a:t>
            </a:r>
            <a:r>
              <a:rPr lang="ar-EG" sz="11500" b="1" dirty="0" smtClean="0"/>
              <a:t>أحبك</a:t>
            </a:r>
            <a:endParaRPr lang="en-US" sz="4000" b="1" dirty="0"/>
          </a:p>
        </p:txBody>
      </p:sp>
      <p:pic>
        <p:nvPicPr>
          <p:cNvPr id="4099" name="Picture 3" descr="D:\photos\new tastement\الصلبوت\الصليب3a.JPG"/>
          <p:cNvPicPr>
            <a:picLocks noChangeAspect="1" noChangeArrowheads="1"/>
          </p:cNvPicPr>
          <p:nvPr/>
        </p:nvPicPr>
        <p:blipFill>
          <a:blip r:embed="rId2" cstate="print"/>
          <a:srcRect/>
          <a:stretch>
            <a:fillRect/>
          </a:stretch>
        </p:blipFill>
        <p:spPr bwMode="auto">
          <a:xfrm>
            <a:off x="457200" y="457200"/>
            <a:ext cx="3452555" cy="5657850"/>
          </a:xfrm>
          <a:prstGeom prst="plaque">
            <a:avLst/>
          </a:prstGeom>
          <a:noFill/>
          <a:effectLst>
            <a:glow rad="228600">
              <a:schemeClr val="accent1">
                <a:satMod val="175000"/>
                <a:alpha val="40000"/>
              </a:schemeClr>
            </a:glow>
            <a:softEdge rad="127000"/>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67200" y="381000"/>
            <a:ext cx="4086375" cy="76944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A" sz="4400" b="1" dirty="0" smtClean="0">
                <a:ln/>
                <a:solidFill>
                  <a:schemeClr val="accent3"/>
                </a:solidFill>
              </a:rPr>
              <a:t>يوم الأحد 17 نيسان :</a:t>
            </a:r>
            <a:endParaRPr lang="en-US" sz="4400" b="1" cap="none" spc="0" dirty="0">
              <a:ln/>
              <a:solidFill>
                <a:schemeClr val="accent3"/>
              </a:solidFill>
              <a:effectLst/>
            </a:endParaRPr>
          </a:p>
        </p:txBody>
      </p:sp>
      <p:sp>
        <p:nvSpPr>
          <p:cNvPr id="7" name="TextBox 6"/>
          <p:cNvSpPr txBox="1"/>
          <p:nvPr/>
        </p:nvSpPr>
        <p:spPr>
          <a:xfrm rot="19026647">
            <a:off x="243989" y="587177"/>
            <a:ext cx="1900530" cy="1015663"/>
          </a:xfrm>
          <a:prstGeom prst="rect">
            <a:avLst/>
          </a:prstGeom>
          <a:noFill/>
        </p:spPr>
        <p:txBody>
          <a:bodyPr wrap="square" rtlCol="0">
            <a:spAutoFit/>
          </a:bodyPr>
          <a:lstStyle/>
          <a:p>
            <a:pPr algn="justLow" rtl="1"/>
            <a:r>
              <a:rPr lang="ar-SA" sz="6000" b="1" dirty="0" smtClean="0">
                <a:solidFill>
                  <a:srgbClr val="FF0000"/>
                </a:solidFill>
              </a:rPr>
              <a:t>صباح</a:t>
            </a:r>
            <a:r>
              <a:rPr lang="ar-EG" sz="6000" b="1" dirty="0" smtClean="0">
                <a:solidFill>
                  <a:srgbClr val="FF0000"/>
                </a:solidFill>
              </a:rPr>
              <a:t>ً</a:t>
            </a:r>
            <a:r>
              <a:rPr lang="ar-SA" sz="6000" b="1" dirty="0" smtClean="0">
                <a:solidFill>
                  <a:srgbClr val="FF0000"/>
                </a:solidFill>
              </a:rPr>
              <a:t>ا </a:t>
            </a:r>
            <a:endParaRPr lang="en-US" sz="6000" b="1" dirty="0">
              <a:solidFill>
                <a:srgbClr val="FF0000"/>
              </a:solidFill>
            </a:endParaRPr>
          </a:p>
        </p:txBody>
      </p:sp>
      <p:sp>
        <p:nvSpPr>
          <p:cNvPr id="8" name="TextBox 7"/>
          <p:cNvSpPr txBox="1"/>
          <p:nvPr/>
        </p:nvSpPr>
        <p:spPr>
          <a:xfrm>
            <a:off x="4343400" y="1295400"/>
            <a:ext cx="4419600" cy="4832092"/>
          </a:xfrm>
          <a:prstGeom prst="rect">
            <a:avLst/>
          </a:prstGeom>
          <a:noFill/>
        </p:spPr>
        <p:txBody>
          <a:bodyPr wrap="square" rtlCol="0">
            <a:spAutoFit/>
          </a:bodyPr>
          <a:lstStyle/>
          <a:p>
            <a:pPr algn="justLow" rtl="1"/>
            <a:r>
              <a:rPr lang="ar-SA" sz="2800" b="1" dirty="0" smtClean="0"/>
              <a:t>+ أخير</a:t>
            </a:r>
            <a:r>
              <a:rPr lang="ar-EG" sz="2800" b="1" dirty="0" smtClean="0"/>
              <a:t>ً</a:t>
            </a:r>
            <a:r>
              <a:rPr lang="ar-SA" sz="2800" b="1" dirty="0" smtClean="0"/>
              <a:t>ا في فجر الأحد قام حبيبنا الرب</a:t>
            </a:r>
            <a:r>
              <a:rPr lang="ar-EG" sz="2800" b="1" dirty="0" smtClean="0"/>
              <a:t>ّ</a:t>
            </a:r>
            <a:r>
              <a:rPr lang="ar-SA" sz="2800" b="1" dirty="0" smtClean="0"/>
              <a:t> يسوع ..غالب</a:t>
            </a:r>
            <a:r>
              <a:rPr lang="ar-EG" sz="2800" b="1" dirty="0" smtClean="0"/>
              <a:t>ً</a:t>
            </a:r>
            <a:r>
              <a:rPr lang="ar-SA" sz="2800" b="1" dirty="0" smtClean="0"/>
              <a:t>ا الموت و الخطية وكل</a:t>
            </a:r>
            <a:r>
              <a:rPr lang="ar-EG" sz="2800" b="1" dirty="0" smtClean="0"/>
              <a:t>ّ</a:t>
            </a:r>
            <a:r>
              <a:rPr lang="ar-SA" sz="2800" b="1" dirty="0" smtClean="0"/>
              <a:t> قو</a:t>
            </a:r>
            <a:r>
              <a:rPr lang="ar-EG" sz="2800" b="1" dirty="0" smtClean="0"/>
              <a:t>ى</a:t>
            </a:r>
            <a:r>
              <a:rPr lang="ar-SA" sz="2800" b="1" dirty="0" smtClean="0"/>
              <a:t> الشر</a:t>
            </a:r>
            <a:r>
              <a:rPr lang="ar-EG" sz="2800" b="1" dirty="0" smtClean="0"/>
              <a:t>ّ</a:t>
            </a:r>
            <a:r>
              <a:rPr lang="ar-SA" sz="2800" b="1" dirty="0" smtClean="0"/>
              <a:t>.. وتيق</a:t>
            </a:r>
            <a:r>
              <a:rPr lang="ar-EG" sz="2800" b="1" dirty="0" smtClean="0"/>
              <a:t>ّ</a:t>
            </a:r>
            <a:r>
              <a:rPr lang="ar-SA" sz="2800" b="1" dirty="0" smtClean="0"/>
              <a:t>ن أن بعد كل موت مع المسيح هناك قيامة </a:t>
            </a:r>
          </a:p>
          <a:p>
            <a:pPr algn="justLow" rtl="1"/>
            <a:endParaRPr lang="ar-SA" sz="2800" b="1" dirty="0" smtClean="0"/>
          </a:p>
          <a:p>
            <a:pPr algn="justLow" rtl="1"/>
            <a:r>
              <a:rPr lang="ar-SA" sz="2800" b="1" dirty="0" smtClean="0"/>
              <a:t>+</a:t>
            </a:r>
            <a:r>
              <a:rPr lang="ar-EG" sz="2800" b="1" dirty="0" smtClean="0"/>
              <a:t>:</a:t>
            </a:r>
            <a:r>
              <a:rPr lang="ar-SA" sz="2800" b="1" dirty="0" smtClean="0"/>
              <a:t> ليس كل</a:t>
            </a:r>
            <a:r>
              <a:rPr lang="ar-EG" sz="2800" b="1" dirty="0" smtClean="0"/>
              <a:t>ّ</a:t>
            </a:r>
            <a:r>
              <a:rPr lang="ar-SA" sz="2800" b="1" dirty="0" smtClean="0"/>
              <a:t> الناس تمت</a:t>
            </a:r>
            <a:r>
              <a:rPr lang="ar-EG" sz="2800" b="1" dirty="0" smtClean="0"/>
              <a:t>ّ</a:t>
            </a:r>
            <a:r>
              <a:rPr lang="ar-SA" sz="2800" b="1" dirty="0" smtClean="0"/>
              <a:t>عوا بالقيامة..</a:t>
            </a:r>
            <a:r>
              <a:rPr lang="ar-EG" sz="2800" b="1" dirty="0" smtClean="0"/>
              <a:t> </a:t>
            </a:r>
            <a:r>
              <a:rPr lang="ar-SA" sz="2800" b="1" dirty="0" smtClean="0"/>
              <a:t>بل قليلين هم فقط من تبعوا الصليب.. ف</a:t>
            </a:r>
            <a:r>
              <a:rPr lang="ar-EG" sz="2800" b="1" dirty="0" smtClean="0"/>
              <a:t>إ</a:t>
            </a:r>
            <a:r>
              <a:rPr lang="ar-SA" sz="2800" b="1" dirty="0" smtClean="0"/>
              <a:t>ياك أن تفوتك و لو لحظة من أسبوع الآلام</a:t>
            </a:r>
            <a:r>
              <a:rPr lang="ar-EG" sz="2800" b="1" dirty="0" smtClean="0"/>
              <a:t>،</a:t>
            </a:r>
            <a:r>
              <a:rPr lang="ar-SA" sz="2800" b="1" dirty="0" smtClean="0"/>
              <a:t> بل اتبع</a:t>
            </a:r>
            <a:r>
              <a:rPr lang="ar-EG" sz="2800" b="1" dirty="0" smtClean="0"/>
              <a:t> الربّ فيه</a:t>
            </a:r>
            <a:r>
              <a:rPr lang="ar-SA" sz="2800" b="1" dirty="0" smtClean="0"/>
              <a:t> حتي تفرح بالقيامة..</a:t>
            </a:r>
            <a:endParaRPr lang="ar-EG" sz="2800" b="1" dirty="0" smtClean="0"/>
          </a:p>
          <a:p>
            <a:pPr algn="justLow" rtl="1"/>
            <a:r>
              <a:rPr lang="ar-SA" sz="2800" b="1" dirty="0" smtClean="0"/>
              <a:t>طيب عملي</a:t>
            </a:r>
            <a:r>
              <a:rPr lang="ar-EG" sz="2800" b="1" dirty="0" smtClean="0"/>
              <a:t>ً</a:t>
            </a:r>
            <a:r>
              <a:rPr lang="ar-SA" sz="2800" b="1" dirty="0" smtClean="0"/>
              <a:t>ا </a:t>
            </a:r>
            <a:r>
              <a:rPr lang="ar-EG" sz="2800" b="1" dirty="0" smtClean="0"/>
              <a:t>إ</a:t>
            </a:r>
            <a:r>
              <a:rPr lang="ar-SA" sz="2800" b="1" dirty="0" smtClean="0"/>
              <a:t>زاي ؟؟</a:t>
            </a:r>
          </a:p>
        </p:txBody>
      </p:sp>
      <p:pic>
        <p:nvPicPr>
          <p:cNvPr id="10245" name="Picture 5" descr="D:\photos\new tastement\القيامة\Ressur1.jpg"/>
          <p:cNvPicPr>
            <a:picLocks noChangeAspect="1" noChangeArrowheads="1"/>
          </p:cNvPicPr>
          <p:nvPr/>
        </p:nvPicPr>
        <p:blipFill>
          <a:blip r:embed="rId3" cstate="print"/>
          <a:srcRect/>
          <a:stretch>
            <a:fillRect/>
          </a:stretch>
        </p:blipFill>
        <p:spPr bwMode="auto">
          <a:xfrm>
            <a:off x="533400" y="1752600"/>
            <a:ext cx="3557230" cy="4730750"/>
          </a:xfrm>
          <a:prstGeom prst="plaque">
            <a:avLst/>
          </a:prstGeom>
          <a:noFill/>
          <a:effectLst>
            <a:glow rad="101600">
              <a:schemeClr val="accent6">
                <a:satMod val="175000"/>
                <a:alpha val="40000"/>
              </a:schemeClr>
            </a:glow>
            <a:softEdge rad="63500"/>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343400" y="1295400"/>
            <a:ext cx="4419600" cy="4832092"/>
          </a:xfrm>
          <a:prstGeom prst="rect">
            <a:avLst/>
          </a:prstGeom>
          <a:noFill/>
        </p:spPr>
        <p:txBody>
          <a:bodyPr wrap="square" rtlCol="0">
            <a:spAutoFit/>
          </a:bodyPr>
          <a:lstStyle/>
          <a:p>
            <a:pPr algn="justLow" rtl="1"/>
            <a:r>
              <a:rPr lang="ar-SA" sz="2800" b="1" dirty="0" smtClean="0"/>
              <a:t>+ فك</a:t>
            </a:r>
            <a:r>
              <a:rPr lang="ar-EG" sz="2800" b="1" dirty="0" smtClean="0"/>
              <a:t>ّ</a:t>
            </a:r>
            <a:r>
              <a:rPr lang="ar-SA" sz="2800" b="1" dirty="0" smtClean="0"/>
              <a:t>ر مع نفسك دقائق في أكثر خطي</a:t>
            </a:r>
            <a:r>
              <a:rPr lang="ar-EG" sz="2800" b="1" dirty="0" smtClean="0"/>
              <a:t>ّ</a:t>
            </a:r>
            <a:r>
              <a:rPr lang="ar-SA" sz="2800" b="1" dirty="0" smtClean="0"/>
              <a:t>ة تتعبك</a:t>
            </a:r>
            <a:r>
              <a:rPr lang="ar-EG" sz="2800" b="1" dirty="0" smtClean="0"/>
              <a:t>.</a:t>
            </a:r>
            <a:r>
              <a:rPr lang="ar-SA" sz="2800" b="1" dirty="0" smtClean="0"/>
              <a:t> </a:t>
            </a:r>
          </a:p>
          <a:p>
            <a:pPr algn="justLow" rtl="1"/>
            <a:r>
              <a:rPr lang="ar-SA" sz="2800" b="1" dirty="0" smtClean="0"/>
              <a:t>+ س</a:t>
            </a:r>
            <a:r>
              <a:rPr lang="ar-EG" sz="2800" b="1" dirty="0" smtClean="0"/>
              <a:t>ِ</a:t>
            </a:r>
            <a:r>
              <a:rPr lang="ar-SA" sz="2800" b="1" dirty="0" smtClean="0"/>
              <a:t>ر مع الرب</a:t>
            </a:r>
            <a:r>
              <a:rPr lang="ar-EG" sz="2800" b="1" dirty="0" smtClean="0"/>
              <a:t>ّ</a:t>
            </a:r>
            <a:r>
              <a:rPr lang="ar-SA" sz="2800" b="1" dirty="0" smtClean="0"/>
              <a:t> في هذا الأسبوع خطوة بخطوة</a:t>
            </a:r>
            <a:r>
              <a:rPr lang="ar-EG" sz="2800" b="1" dirty="0" smtClean="0"/>
              <a:t>..</a:t>
            </a:r>
            <a:r>
              <a:rPr lang="ar-SA" sz="2800" b="1" dirty="0" smtClean="0"/>
              <a:t> ت</a:t>
            </a:r>
            <a:r>
              <a:rPr lang="ar-EG" sz="2800" b="1" dirty="0" smtClean="0"/>
              <a:t>ُ</a:t>
            </a:r>
            <a:r>
              <a:rPr lang="ar-SA" sz="2800" b="1" dirty="0" smtClean="0"/>
              <a:t>ب عنها يوم السبت</a:t>
            </a:r>
            <a:r>
              <a:rPr lang="ar-EG" sz="2800" b="1" dirty="0" smtClean="0"/>
              <a:t>،</a:t>
            </a:r>
            <a:r>
              <a:rPr lang="ar-SA" sz="2800" b="1" dirty="0" smtClean="0"/>
              <a:t> واقبل المسيح ملك</a:t>
            </a:r>
            <a:r>
              <a:rPr lang="ar-EG" sz="2800" b="1" dirty="0" smtClean="0"/>
              <a:t>ً</a:t>
            </a:r>
            <a:r>
              <a:rPr lang="ar-SA" sz="2800" b="1" dirty="0" smtClean="0"/>
              <a:t>ا يوم الأحد...</a:t>
            </a:r>
            <a:r>
              <a:rPr lang="ar-EG" sz="2800" b="1" dirty="0" smtClean="0"/>
              <a:t> إ</a:t>
            </a:r>
            <a:r>
              <a:rPr lang="ar-SA" sz="2800" b="1" dirty="0" smtClean="0"/>
              <a:t>لخ </a:t>
            </a:r>
          </a:p>
          <a:p>
            <a:pPr algn="justLow" rtl="1"/>
            <a:r>
              <a:rPr lang="ar-SA" sz="2800" b="1" dirty="0" smtClean="0"/>
              <a:t>+ تابع في رحلة الآلام ماذا ف</a:t>
            </a:r>
            <a:r>
              <a:rPr lang="ar-EG" sz="2800" b="1" dirty="0" smtClean="0"/>
              <a:t>َ</a:t>
            </a:r>
            <a:r>
              <a:rPr lang="ar-SA" sz="2800" b="1" dirty="0" smtClean="0"/>
              <a:t>ع</a:t>
            </a:r>
            <a:r>
              <a:rPr lang="ar-EG" sz="2800" b="1" dirty="0" smtClean="0"/>
              <a:t>َ</a:t>
            </a:r>
            <a:r>
              <a:rPr lang="ar-SA" sz="2800" b="1" dirty="0" smtClean="0"/>
              <a:t>ل</a:t>
            </a:r>
            <a:r>
              <a:rPr lang="ar-EG" sz="2800" b="1" dirty="0" smtClean="0"/>
              <a:t>َ</a:t>
            </a:r>
            <a:r>
              <a:rPr lang="ar-SA" sz="2800" b="1" dirty="0" smtClean="0"/>
              <a:t>ت خطي</a:t>
            </a:r>
            <a:r>
              <a:rPr lang="ar-EG" sz="2800" b="1" dirty="0" smtClean="0"/>
              <a:t>ّ</a:t>
            </a:r>
            <a:r>
              <a:rPr lang="ar-SA" sz="2800" b="1" dirty="0" smtClean="0"/>
              <a:t>تك في المسيح </a:t>
            </a:r>
          </a:p>
          <a:p>
            <a:pPr algn="justLow" rtl="1"/>
            <a:r>
              <a:rPr lang="ar-SA" sz="2800" b="1" dirty="0" smtClean="0"/>
              <a:t>+ مثلا خطيئة الكبرياء</a:t>
            </a:r>
            <a:r>
              <a:rPr lang="ar-EG" sz="2800" b="1" dirty="0" smtClean="0"/>
              <a:t>:</a:t>
            </a:r>
            <a:r>
              <a:rPr lang="ar-SA" sz="2800" b="1" dirty="0" smtClean="0"/>
              <a:t> انظر كيف غسل الرب</a:t>
            </a:r>
            <a:r>
              <a:rPr lang="ar-EG" sz="2800" b="1" dirty="0" smtClean="0"/>
              <a:t>ّ</a:t>
            </a:r>
            <a:r>
              <a:rPr lang="ar-SA" sz="2800" b="1" dirty="0" smtClean="0"/>
              <a:t> أرج</a:t>
            </a:r>
            <a:r>
              <a:rPr lang="ar-EG" sz="2800" b="1" dirty="0" smtClean="0"/>
              <a:t>ُ</a:t>
            </a:r>
            <a:r>
              <a:rPr lang="ar-SA" sz="2800" b="1" dirty="0" smtClean="0"/>
              <a:t>ل تلاميذه</a:t>
            </a:r>
            <a:r>
              <a:rPr lang="ar-EG" sz="2800" b="1" dirty="0" smtClean="0"/>
              <a:t>،</a:t>
            </a:r>
            <a:r>
              <a:rPr lang="ar-SA" sz="2800" b="1" dirty="0" smtClean="0"/>
              <a:t> وكيف احتمل ال</a:t>
            </a:r>
            <a:r>
              <a:rPr lang="ar-EG" sz="2800" b="1" dirty="0" smtClean="0"/>
              <a:t>إ</a:t>
            </a:r>
            <a:r>
              <a:rPr lang="ar-SA" sz="2800" b="1" dirty="0" smtClean="0"/>
              <a:t>هانة عن</a:t>
            </a:r>
            <a:r>
              <a:rPr lang="ar-EG" sz="2800" b="1" dirty="0" smtClean="0"/>
              <a:t>ّ</a:t>
            </a:r>
            <a:r>
              <a:rPr lang="ar-SA" sz="2800" b="1" dirty="0" smtClean="0"/>
              <a:t>ي أنا المتكب</a:t>
            </a:r>
            <a:r>
              <a:rPr lang="ar-EG" sz="2800" b="1" dirty="0" smtClean="0"/>
              <a:t>ِّ</a:t>
            </a:r>
            <a:r>
              <a:rPr lang="ar-SA" sz="2800" b="1" dirty="0" smtClean="0"/>
              <a:t>ر</a:t>
            </a:r>
            <a:r>
              <a:rPr lang="ar-EG" sz="2800" b="1" dirty="0" smtClean="0"/>
              <a:t>،</a:t>
            </a:r>
            <a:r>
              <a:rPr lang="ar-SA" sz="2800" b="1" dirty="0" smtClean="0"/>
              <a:t> و ق</a:t>
            </a:r>
            <a:r>
              <a:rPr lang="ar-EG" sz="2800" b="1" dirty="0" smtClean="0"/>
              <a:t>َ</a:t>
            </a:r>
            <a:r>
              <a:rPr lang="ar-SA" sz="2800" b="1" dirty="0" smtClean="0"/>
              <a:t>ب</a:t>
            </a:r>
            <a:r>
              <a:rPr lang="ar-EG" sz="2800" b="1" dirty="0" smtClean="0"/>
              <a:t>ِ</a:t>
            </a:r>
            <a:r>
              <a:rPr lang="ar-SA" sz="2800" b="1" dirty="0" smtClean="0"/>
              <a:t>ل</a:t>
            </a:r>
            <a:r>
              <a:rPr lang="ar-EG" sz="2800" b="1" dirty="0" smtClean="0"/>
              <a:t>َ</a:t>
            </a:r>
            <a:r>
              <a:rPr lang="ar-SA" sz="2800" b="1" dirty="0" smtClean="0"/>
              <a:t> اللطم و البصق !!</a:t>
            </a:r>
          </a:p>
        </p:txBody>
      </p:sp>
      <p:pic>
        <p:nvPicPr>
          <p:cNvPr id="10245" name="Picture 5" descr="D:\photos\new tastement\القيامة\Ressur1.jpg"/>
          <p:cNvPicPr>
            <a:picLocks noChangeAspect="1" noChangeArrowheads="1"/>
          </p:cNvPicPr>
          <p:nvPr/>
        </p:nvPicPr>
        <p:blipFill>
          <a:blip r:embed="rId3" cstate="print"/>
          <a:srcRect/>
          <a:stretch>
            <a:fillRect/>
          </a:stretch>
        </p:blipFill>
        <p:spPr bwMode="auto">
          <a:xfrm>
            <a:off x="533400" y="1752600"/>
            <a:ext cx="3557230" cy="4730750"/>
          </a:xfrm>
          <a:prstGeom prst="plaque">
            <a:avLst/>
          </a:prstGeom>
          <a:noFill/>
          <a:effectLst>
            <a:glow rad="101600">
              <a:schemeClr val="accent6">
                <a:satMod val="175000"/>
                <a:alpha val="40000"/>
              </a:schemeClr>
            </a:glow>
            <a:softEdge rad="63500"/>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343400" y="1295400"/>
            <a:ext cx="4419600" cy="5324535"/>
          </a:xfrm>
          <a:prstGeom prst="rect">
            <a:avLst/>
          </a:prstGeom>
          <a:noFill/>
        </p:spPr>
        <p:txBody>
          <a:bodyPr wrap="square" rtlCol="0">
            <a:spAutoFit/>
          </a:bodyPr>
          <a:lstStyle/>
          <a:p>
            <a:pPr algn="justLow" rtl="1"/>
            <a:r>
              <a:rPr lang="ar-SA" sz="2800" b="1" dirty="0" smtClean="0"/>
              <a:t>+ في كل</a:t>
            </a:r>
            <a:r>
              <a:rPr lang="ar-EG" sz="2800" b="1" dirty="0" smtClean="0"/>
              <a:t>ّ</a:t>
            </a:r>
            <a:r>
              <a:rPr lang="ar-SA" sz="2800" b="1" dirty="0" smtClean="0"/>
              <a:t> فرصة توبة أو تسبحة أو قراءة أو نبوة طب</a:t>
            </a:r>
            <a:r>
              <a:rPr lang="ar-EG" sz="2800" b="1" dirty="0" smtClean="0"/>
              <a:t>ّ</a:t>
            </a:r>
            <a:r>
              <a:rPr lang="ar-SA" sz="2800" b="1" dirty="0" smtClean="0"/>
              <a:t>قها عل</a:t>
            </a:r>
            <a:r>
              <a:rPr lang="ar-EG" sz="2800" b="1" dirty="0" smtClean="0"/>
              <a:t>ى</a:t>
            </a:r>
            <a:r>
              <a:rPr lang="ar-SA" sz="2800" b="1" dirty="0" smtClean="0"/>
              <a:t> حالتك</a:t>
            </a:r>
            <a:r>
              <a:rPr lang="ar-EG" sz="2800" b="1" dirty="0" smtClean="0"/>
              <a:t>..</a:t>
            </a:r>
            <a:r>
              <a:rPr lang="ar-SA" sz="2800" b="1" dirty="0" smtClean="0"/>
              <a:t> علي هذه الخطية بالذات</a:t>
            </a:r>
            <a:r>
              <a:rPr lang="ar-EG" sz="2800" b="1" dirty="0" smtClean="0"/>
              <a:t>..</a:t>
            </a:r>
            <a:r>
              <a:rPr lang="ar-SA" sz="2800" b="1" dirty="0" smtClean="0"/>
              <a:t> و قد</a:t>
            </a:r>
            <a:r>
              <a:rPr lang="ar-EG" sz="2800" b="1" dirty="0" smtClean="0"/>
              <a:t>ّ</a:t>
            </a:r>
            <a:r>
              <a:rPr lang="ar-SA" sz="2800" b="1" dirty="0" smtClean="0"/>
              <a:t>م  عنها توبة من قلبك </a:t>
            </a:r>
            <a:r>
              <a:rPr lang="ar-EG" sz="2800" b="1" dirty="0" smtClean="0"/>
              <a:t>إ</a:t>
            </a:r>
            <a:r>
              <a:rPr lang="ar-SA" sz="2800" b="1" dirty="0" smtClean="0"/>
              <a:t>ل</a:t>
            </a:r>
            <a:r>
              <a:rPr lang="ar-EG" sz="2800" b="1" dirty="0" smtClean="0"/>
              <a:t>ى </a:t>
            </a:r>
            <a:r>
              <a:rPr lang="ar-SA" sz="2800" b="1" dirty="0" smtClean="0"/>
              <a:t>يوم الجمعة العظيمة</a:t>
            </a:r>
            <a:r>
              <a:rPr lang="ar-EG" sz="2800" b="1" dirty="0" smtClean="0"/>
              <a:t>،</a:t>
            </a:r>
            <a:r>
              <a:rPr lang="ar-SA" sz="2800" b="1" dirty="0" smtClean="0"/>
              <a:t> حيث ت</a:t>
            </a:r>
            <a:r>
              <a:rPr lang="ar-EG" sz="2800" b="1" dirty="0" smtClean="0"/>
              <a:t>ُ</a:t>
            </a:r>
            <a:r>
              <a:rPr lang="ar-SA" sz="2800" b="1" dirty="0" smtClean="0"/>
              <a:t>س</a:t>
            </a:r>
            <a:r>
              <a:rPr lang="ar-EG" sz="2800" b="1" dirty="0" smtClean="0"/>
              <a:t>َ</a:t>
            </a:r>
            <a:r>
              <a:rPr lang="ar-SA" sz="2800" b="1" dirty="0" smtClean="0"/>
              <a:t>م</a:t>
            </a:r>
            <a:r>
              <a:rPr lang="ar-EG" sz="2800" b="1" dirty="0" smtClean="0"/>
              <a:t>ِّ</a:t>
            </a:r>
            <a:r>
              <a:rPr lang="ar-SA" sz="2800" b="1" dirty="0" smtClean="0"/>
              <a:t>رها مع المسيح</a:t>
            </a:r>
            <a:r>
              <a:rPr lang="ar-EG" sz="2800" b="1" dirty="0" smtClean="0"/>
              <a:t>،</a:t>
            </a:r>
            <a:r>
              <a:rPr lang="ar-SA" sz="2800" b="1" dirty="0" smtClean="0"/>
              <a:t> و تميمتها</a:t>
            </a:r>
            <a:r>
              <a:rPr lang="ar-EG" sz="2800" b="1" dirty="0" smtClean="0"/>
              <a:t>،</a:t>
            </a:r>
            <a:r>
              <a:rPr lang="ar-SA" sz="2800" b="1" dirty="0" smtClean="0"/>
              <a:t> فلا تعود </a:t>
            </a:r>
            <a:r>
              <a:rPr lang="ar-EG" sz="2800" b="1" dirty="0" smtClean="0"/>
              <a:t>إ</a:t>
            </a:r>
            <a:r>
              <a:rPr lang="ar-SA" sz="2800" b="1" dirty="0" smtClean="0"/>
              <a:t>ليها</a:t>
            </a:r>
            <a:r>
              <a:rPr lang="ar-EG" sz="2800" b="1" dirty="0" smtClean="0"/>
              <a:t>.</a:t>
            </a:r>
            <a:r>
              <a:rPr lang="ar-SA" sz="2800" b="1" dirty="0" smtClean="0"/>
              <a:t> </a:t>
            </a:r>
          </a:p>
          <a:p>
            <a:pPr algn="justLow" rtl="1"/>
            <a:r>
              <a:rPr lang="ar-SA" sz="2800" b="1" dirty="0" smtClean="0"/>
              <a:t>+ عندئذ ستعرف ما هي فرحة القيامة</a:t>
            </a:r>
            <a:r>
              <a:rPr lang="ar-EG" sz="2800" b="1" dirty="0" smtClean="0"/>
              <a:t>:</a:t>
            </a:r>
            <a:r>
              <a:rPr lang="ar-SA" sz="2800" b="1" dirty="0" smtClean="0"/>
              <a:t> أن أقوم من خطيتي </a:t>
            </a:r>
            <a:r>
              <a:rPr lang="ar-EG" sz="2800" b="1" dirty="0" smtClean="0"/>
              <a:t>هذه</a:t>
            </a:r>
            <a:r>
              <a:rPr lang="ar-SA" sz="2800" b="1" dirty="0" smtClean="0"/>
              <a:t> بالذات.. أقول النهاردة عيد القيامة لأني قمت من خطية الكبرياء أو النجاسة أو الغضب .. الرب</a:t>
            </a:r>
            <a:r>
              <a:rPr lang="ar-EG" sz="2800" b="1" dirty="0" smtClean="0"/>
              <a:t>ّ</a:t>
            </a:r>
            <a:r>
              <a:rPr lang="ar-SA" sz="2800" b="1" dirty="0" smtClean="0"/>
              <a:t> معك و يقيمك </a:t>
            </a:r>
          </a:p>
        </p:txBody>
      </p:sp>
      <p:pic>
        <p:nvPicPr>
          <p:cNvPr id="10245" name="Picture 5" descr="D:\photos\new tastement\القيامة\Ressur1.jpg"/>
          <p:cNvPicPr>
            <a:picLocks noChangeAspect="1" noChangeArrowheads="1"/>
          </p:cNvPicPr>
          <p:nvPr/>
        </p:nvPicPr>
        <p:blipFill>
          <a:blip r:embed="rId3" cstate="print"/>
          <a:srcRect/>
          <a:stretch>
            <a:fillRect/>
          </a:stretch>
        </p:blipFill>
        <p:spPr bwMode="auto">
          <a:xfrm>
            <a:off x="533400" y="1752600"/>
            <a:ext cx="3557230" cy="4730750"/>
          </a:xfrm>
          <a:prstGeom prst="plaque">
            <a:avLst/>
          </a:prstGeom>
          <a:noFill/>
          <a:effectLst>
            <a:glow rad="101600">
              <a:schemeClr val="accent6">
                <a:satMod val="175000"/>
                <a:alpha val="40000"/>
              </a:schemeClr>
            </a:glow>
            <a:softEdge rad="63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038600" y="533400"/>
            <a:ext cx="4680531" cy="5909310"/>
          </a:xfrm>
          <a:prstGeom prst="rect">
            <a:avLst/>
          </a:prstGeom>
          <a:noFill/>
        </p:spPr>
        <p:txBody>
          <a:bodyPr wrap="square" rtlCol="0">
            <a:spAutoFit/>
          </a:bodyPr>
          <a:lstStyle/>
          <a:p>
            <a:pPr algn="justLow" rtl="1"/>
            <a:r>
              <a:rPr lang="ar-EG" sz="5400" b="1" dirty="0" smtClean="0"/>
              <a:t>هذه هي مشاعرنا في أسبوع الآلام ..</a:t>
            </a:r>
          </a:p>
          <a:p>
            <a:pPr algn="justLow" rtl="1"/>
            <a:r>
              <a:rPr lang="ar-EG" sz="5400" b="1" dirty="0" smtClean="0"/>
              <a:t>تعالوا</a:t>
            </a:r>
            <a:r>
              <a:rPr lang="en-US" sz="5400" b="1" dirty="0" smtClean="0"/>
              <a:t> </a:t>
            </a:r>
            <a:r>
              <a:rPr lang="ar-SA" sz="5400" b="1" dirty="0" smtClean="0"/>
              <a:t>نترك كل شئ </a:t>
            </a:r>
            <a:r>
              <a:rPr lang="ar-EG" sz="5400" b="1" dirty="0" smtClean="0"/>
              <a:t>و نجلس مع المجدلية تحت الصليب نتابع أحداث الأسبوع.. </a:t>
            </a:r>
            <a:endParaRPr lang="en-US" sz="5400" b="1" dirty="0"/>
          </a:p>
        </p:txBody>
      </p:sp>
      <p:pic>
        <p:nvPicPr>
          <p:cNvPr id="4099" name="Picture 3" descr="D:\photos\new tastement\الصلبوت\الصليب3a.JPG"/>
          <p:cNvPicPr>
            <a:picLocks noChangeAspect="1" noChangeArrowheads="1"/>
          </p:cNvPicPr>
          <p:nvPr/>
        </p:nvPicPr>
        <p:blipFill>
          <a:blip r:embed="rId2" cstate="print"/>
          <a:srcRect/>
          <a:stretch>
            <a:fillRect/>
          </a:stretch>
        </p:blipFill>
        <p:spPr bwMode="auto">
          <a:xfrm>
            <a:off x="457200" y="457200"/>
            <a:ext cx="3452555" cy="5657850"/>
          </a:xfrm>
          <a:prstGeom prst="plaque">
            <a:avLst/>
          </a:prstGeom>
          <a:noFill/>
          <a:effectLst>
            <a:glow rad="228600">
              <a:schemeClr val="accent1">
                <a:satMod val="175000"/>
                <a:alpha val="40000"/>
              </a:schemeClr>
            </a:glow>
            <a:softEdge rad="1270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photos\new tastement\الصلبوت\A22.JPG"/>
          <p:cNvPicPr>
            <a:picLocks noChangeAspect="1" noChangeArrowheads="1"/>
          </p:cNvPicPr>
          <p:nvPr/>
        </p:nvPicPr>
        <p:blipFill>
          <a:blip r:embed="rId2" cstate="print"/>
          <a:srcRect/>
          <a:stretch>
            <a:fillRect/>
          </a:stretch>
        </p:blipFill>
        <p:spPr bwMode="auto">
          <a:xfrm>
            <a:off x="3048000" y="304800"/>
            <a:ext cx="3124200" cy="3657600"/>
          </a:xfrm>
          <a:prstGeom prst="rect">
            <a:avLst/>
          </a:prstGeom>
          <a:noFill/>
        </p:spPr>
      </p:pic>
      <p:sp>
        <p:nvSpPr>
          <p:cNvPr id="6" name="TextBox 5"/>
          <p:cNvSpPr txBox="1"/>
          <p:nvPr/>
        </p:nvSpPr>
        <p:spPr>
          <a:xfrm>
            <a:off x="381000" y="4038600"/>
            <a:ext cx="8109531" cy="2000548"/>
          </a:xfrm>
          <a:prstGeom prst="rect">
            <a:avLst/>
          </a:prstGeom>
          <a:noFill/>
        </p:spPr>
        <p:txBody>
          <a:bodyPr wrap="square" rtlCol="0">
            <a:spAutoFit/>
          </a:bodyPr>
          <a:lstStyle/>
          <a:p>
            <a:pPr algn="justLow" rtl="1"/>
            <a:r>
              <a:rPr lang="ar-EG" sz="6000" b="1" dirty="0" smtClean="0"/>
              <a:t>ماذا حدث في أسبوع الآلام  ؟؟</a:t>
            </a:r>
          </a:p>
          <a:p>
            <a:pPr algn="justLow" rtl="1"/>
            <a:r>
              <a:rPr lang="ar-EG" sz="3200" b="1" dirty="0" smtClean="0"/>
              <a:t>تعالوا سريعا نترك عام </a:t>
            </a:r>
            <a:r>
              <a:rPr lang="ar-SA" sz="3200" b="1" dirty="0" smtClean="0"/>
              <a:t>2016</a:t>
            </a:r>
            <a:r>
              <a:rPr lang="ar-EG" sz="3200" b="1" dirty="0" smtClean="0"/>
              <a:t> و نتجه لعام 33 م لنعيش مع الرب حقًا هذا الأسبوع لحظة بلحظة.. </a:t>
            </a:r>
            <a:endParaRPr lang="en-US" sz="32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304800"/>
            <a:ext cx="8229600" cy="1295400"/>
          </a:xfrm>
        </p:spPr>
        <p:txBody>
          <a:bodyPr>
            <a:normAutofit fontScale="90000"/>
          </a:bodyPr>
          <a:lstStyle/>
          <a:p>
            <a:pPr algn="ctr"/>
            <a:r>
              <a:rPr lang="ar-EG" sz="7300" b="1" dirty="0" smtClean="0">
                <a:solidFill>
                  <a:srgbClr val="FFFF00"/>
                </a:solidFill>
              </a:rPr>
              <a:t>نبذة تاريخية عن الأسبوع:-</a:t>
            </a:r>
            <a:r>
              <a:rPr lang="ar-EG" b="1" dirty="0" smtClean="0"/>
              <a:t/>
            </a:r>
            <a:br>
              <a:rPr lang="ar-EG" b="1" dirty="0" smtClean="0"/>
            </a:br>
            <a:endParaRPr lang="en-US" dirty="0"/>
          </a:p>
        </p:txBody>
      </p:sp>
      <p:sp>
        <p:nvSpPr>
          <p:cNvPr id="8" name="Content Placeholder 7"/>
          <p:cNvSpPr>
            <a:spLocks noGrp="1"/>
          </p:cNvSpPr>
          <p:nvPr>
            <p:ph sz="half" idx="1"/>
          </p:nvPr>
        </p:nvSpPr>
        <p:spPr>
          <a:xfrm>
            <a:off x="0" y="990600"/>
            <a:ext cx="5029200" cy="5638800"/>
          </a:xfrm>
        </p:spPr>
        <p:txBody>
          <a:bodyPr>
            <a:noAutofit/>
          </a:bodyPr>
          <a:lstStyle/>
          <a:p>
            <a:pPr algn="r">
              <a:buNone/>
            </a:pPr>
            <a:r>
              <a:rPr lang="ar-SA" sz="2800" b="1" dirty="0" smtClean="0">
                <a:latin typeface="Arial" pitchFamily="34" charset="0"/>
                <a:cs typeface="Arial" pitchFamily="34" charset="0"/>
              </a:rPr>
              <a:t>تطور الموضوع الى صوم اسبوع كامل قبل العيد وهو اسبوع الفصح كلة لان صوم الاربعين كان يبدأ بعد عيد الغطاس مباشرة ثم يفطرون ثم بعد ذلك يصوموا   اسبوع الالام بمفردة حتى البابا  ديمتريوس الكرام البابا (12)</a:t>
            </a:r>
            <a:r>
              <a:rPr lang="ar-EG" sz="2800" b="1" dirty="0" smtClean="0">
                <a:latin typeface="Arial" pitchFamily="34" charset="0"/>
                <a:cs typeface="Arial" pitchFamily="34" charset="0"/>
              </a:rPr>
              <a:t>  قرر أن يكون أسبوع الآلام تاليا لصوم الأربعيني، وظلت مدة الصومين معًا أربعين يومًا،</a:t>
            </a:r>
            <a:r>
              <a:rPr lang="ar-SA" sz="2800" b="1" dirty="0" smtClean="0">
                <a:latin typeface="Arial" pitchFamily="34" charset="0"/>
                <a:cs typeface="Arial" pitchFamily="34" charset="0"/>
              </a:rPr>
              <a:t> بمعنى ان الصوم كان ينتهى يوم الجمعة العظيمة و ليس جمعه ختام الصوم و كان العيد فى الاحد التالى لفصح اليهود</a:t>
            </a:r>
            <a:r>
              <a:rPr lang="ar-SA" sz="3200" b="1" dirty="0" smtClean="0">
                <a:latin typeface="Arial" pitchFamily="34" charset="0"/>
                <a:cs typeface="Arial" pitchFamily="34" charset="0"/>
              </a:rPr>
              <a:t>  </a:t>
            </a:r>
            <a:endParaRPr lang="en-US" sz="3200" b="1" dirty="0">
              <a:latin typeface="Arial" pitchFamily="34" charset="0"/>
              <a:cs typeface="Arial" pitchFamily="34" charset="0"/>
            </a:endParaRPr>
          </a:p>
        </p:txBody>
      </p:sp>
      <p:sp>
        <p:nvSpPr>
          <p:cNvPr id="9" name="Content Placeholder 8"/>
          <p:cNvSpPr>
            <a:spLocks noGrp="1"/>
          </p:cNvSpPr>
          <p:nvPr>
            <p:ph sz="half" idx="2"/>
          </p:nvPr>
        </p:nvSpPr>
        <p:spPr>
          <a:xfrm>
            <a:off x="4800600" y="1219200"/>
            <a:ext cx="4114800" cy="5257800"/>
          </a:xfrm>
        </p:spPr>
        <p:txBody>
          <a:bodyPr>
            <a:normAutofit fontScale="85000" lnSpcReduction="20000"/>
          </a:bodyPr>
          <a:lstStyle/>
          <a:p>
            <a:pPr algn="r">
              <a:buNone/>
            </a:pPr>
            <a:r>
              <a:rPr lang="ar-EG" sz="3500" b="1" dirty="0" smtClean="0">
                <a:solidFill>
                  <a:schemeClr val="accent5">
                    <a:lumMod val="50000"/>
                  </a:schemeClr>
                </a:solidFill>
              </a:rPr>
              <a:t>كان في البداية هناك يوم واحد فيه وهو يوم </a:t>
            </a:r>
            <a:r>
              <a:rPr lang="ar-SA" sz="3500" b="1" dirty="0" smtClean="0">
                <a:solidFill>
                  <a:schemeClr val="accent5">
                    <a:lumMod val="50000"/>
                  </a:schemeClr>
                </a:solidFill>
              </a:rPr>
              <a:t>14 نيسان و هو الجمعة العظيمة و هو ميعاد عيد الفصح ثم اضيف الية يوم السبت بأعتبارة اليوم السابق لعيد القيامة و قد اشار تعليم الرسل الى ضرورة صوم المقبلين على التعميد ومن معهم   قبل التعميد بيومين و قبل عيد القيامة و ذلك كان فى القرون الثلاثة الاولى فى الكنيسة  </a:t>
            </a:r>
            <a:endParaRPr lang="ar-EG" sz="3500" b="1" dirty="0" smtClean="0">
              <a:solidFill>
                <a:schemeClr val="accent5">
                  <a:lumMod val="50000"/>
                </a:schemeClr>
              </a:solidFill>
            </a:endParaRPr>
          </a:p>
          <a:p>
            <a:pPr algn="r">
              <a:buNone/>
            </a:pPr>
            <a:r>
              <a:rPr lang="en-US" b="1" dirty="0" smtClean="0"/>
              <a:t> </a:t>
            </a:r>
            <a:endParaRPr lang="ar-EG" b="1" dirty="0" smtClean="0"/>
          </a:p>
          <a:p>
            <a:pPr algn="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6000" b="1" dirty="0" smtClean="0">
                <a:solidFill>
                  <a:srgbClr val="FF0000"/>
                </a:solidFill>
              </a:rPr>
              <a:t>تحديد  ميعاد عيد القيامة</a:t>
            </a:r>
            <a:endParaRPr lang="en-US" sz="6000" b="1" dirty="0">
              <a:solidFill>
                <a:srgbClr val="FF0000"/>
              </a:solidFill>
            </a:endParaRPr>
          </a:p>
        </p:txBody>
      </p:sp>
      <p:sp>
        <p:nvSpPr>
          <p:cNvPr id="3" name="Content Placeholder 2"/>
          <p:cNvSpPr>
            <a:spLocks noGrp="1"/>
          </p:cNvSpPr>
          <p:nvPr>
            <p:ph sz="half" idx="1"/>
          </p:nvPr>
        </p:nvSpPr>
        <p:spPr>
          <a:xfrm>
            <a:off x="304800" y="1219200"/>
            <a:ext cx="4343400" cy="5410200"/>
          </a:xfrm>
        </p:spPr>
        <p:txBody>
          <a:bodyPr>
            <a:noAutofit/>
          </a:bodyPr>
          <a:lstStyle/>
          <a:p>
            <a:pPr algn="r">
              <a:buNone/>
            </a:pPr>
            <a:r>
              <a:rPr lang="ar-EG" sz="2500" b="1" dirty="0" smtClean="0">
                <a:solidFill>
                  <a:srgbClr val="66FF99"/>
                </a:solidFill>
                <a:latin typeface="Arial" pitchFamily="34" charset="0"/>
                <a:cs typeface="Arial" pitchFamily="34" charset="0"/>
              </a:rPr>
              <a:t>ظل أباء الكنيسة طوال القرون الثلاثة الأولى يجاهدون لتوحيد هذا العيد، حتى جاء مجمع نقية سنة 325م وقرر أن يكون العيد في الأحد التالي ليوم 14 نيسان حتى لا يعيدوا قبل اليهود أو معهم واستمرت الكنائس تسير على هذا النظام إلى أن اصد </a:t>
            </a:r>
            <a:r>
              <a:rPr lang="ar-SA" sz="2500" b="1" dirty="0" smtClean="0">
                <a:solidFill>
                  <a:srgbClr val="66FF99"/>
                </a:solidFill>
                <a:latin typeface="Arial" pitchFamily="34" charset="0"/>
                <a:cs typeface="Arial" pitchFamily="34" charset="0"/>
              </a:rPr>
              <a:t>ر </a:t>
            </a:r>
            <a:r>
              <a:rPr lang="ar-EG" sz="2500" b="1" dirty="0" smtClean="0">
                <a:solidFill>
                  <a:srgbClr val="66FF99"/>
                </a:solidFill>
                <a:latin typeface="Arial" pitchFamily="34" charset="0"/>
                <a:cs typeface="Arial" pitchFamily="34" charset="0"/>
              </a:rPr>
              <a:t>البابا جريجورى</a:t>
            </a:r>
            <a:r>
              <a:rPr lang="ar-SA" sz="2500" b="1" dirty="0" smtClean="0">
                <a:solidFill>
                  <a:srgbClr val="66FF99"/>
                </a:solidFill>
                <a:latin typeface="Arial" pitchFamily="34" charset="0"/>
                <a:cs typeface="Arial" pitchFamily="34" charset="0"/>
              </a:rPr>
              <a:t> الثالث</a:t>
            </a:r>
            <a:r>
              <a:rPr lang="ar-EG" sz="2500" b="1" dirty="0" smtClean="0">
                <a:solidFill>
                  <a:srgbClr val="66FF99"/>
                </a:solidFill>
                <a:latin typeface="Arial" pitchFamily="34" charset="0"/>
                <a:cs typeface="Arial" pitchFamily="34" charset="0"/>
              </a:rPr>
              <a:t> </a:t>
            </a:r>
            <a:r>
              <a:rPr lang="ar-SA" sz="2500" b="1" dirty="0" smtClean="0">
                <a:solidFill>
                  <a:srgbClr val="66FF99"/>
                </a:solidFill>
                <a:latin typeface="Arial" pitchFamily="34" charset="0"/>
                <a:cs typeface="Arial" pitchFamily="34" charset="0"/>
              </a:rPr>
              <a:t>عشر</a:t>
            </a:r>
          </a:p>
          <a:p>
            <a:pPr algn="r">
              <a:buNone/>
            </a:pPr>
            <a:r>
              <a:rPr lang="ar-SA" sz="2500" b="1" dirty="0" smtClean="0">
                <a:solidFill>
                  <a:srgbClr val="66FF99"/>
                </a:solidFill>
                <a:latin typeface="Arial" pitchFamily="34" charset="0"/>
                <a:cs typeface="Arial" pitchFamily="34" charset="0"/>
              </a:rPr>
              <a:t>( كاثوليك )</a:t>
            </a:r>
            <a:r>
              <a:rPr lang="ar-EG" sz="2500" b="1" dirty="0" smtClean="0">
                <a:solidFill>
                  <a:srgbClr val="66FF99"/>
                </a:solidFill>
                <a:latin typeface="Arial" pitchFamily="34" charset="0"/>
                <a:cs typeface="Arial" pitchFamily="34" charset="0"/>
              </a:rPr>
              <a:t>عشر أمره بالإصلاح المشهور سنة 1582م مما ترتب عليه انقسام الكنيسة إلى فريقين، اولهما يتمسك بقرار مجمع نيقية وهم الأقباط ، والثاني يتبع الإصلاح الغريغورى</a:t>
            </a:r>
            <a:endParaRPr lang="en-US" sz="2500" b="1" dirty="0">
              <a:solidFill>
                <a:srgbClr val="66FF99"/>
              </a:solidFill>
              <a:latin typeface="Arial" pitchFamily="34" charset="0"/>
              <a:cs typeface="Arial" pitchFamily="34" charset="0"/>
            </a:endParaRPr>
          </a:p>
        </p:txBody>
      </p:sp>
      <p:sp>
        <p:nvSpPr>
          <p:cNvPr id="4" name="Content Placeholder 3"/>
          <p:cNvSpPr>
            <a:spLocks noGrp="1"/>
          </p:cNvSpPr>
          <p:nvPr>
            <p:ph sz="half" idx="2"/>
          </p:nvPr>
        </p:nvSpPr>
        <p:spPr>
          <a:xfrm>
            <a:off x="4648200" y="1371600"/>
            <a:ext cx="4191000" cy="5257800"/>
          </a:xfrm>
        </p:spPr>
        <p:txBody>
          <a:bodyPr>
            <a:normAutofit/>
          </a:bodyPr>
          <a:lstStyle/>
          <a:p>
            <a:pPr algn="r">
              <a:buNone/>
            </a:pPr>
            <a:r>
              <a:rPr lang="ar-EG" sz="3600" b="1" dirty="0" smtClean="0"/>
              <a:t>الشرقيين تمسكوا بما كانوا عليه وهو الاحتفال بالفصح يوم 14 نيسان مع اليهود سواء وقع يوم أحد أم لا بحجة أن هذا ما تسلموه من </a:t>
            </a:r>
            <a:r>
              <a:rPr lang="ar-SA" sz="3600" b="1" dirty="0" smtClean="0"/>
              <a:t>بوليكربوس </a:t>
            </a:r>
            <a:r>
              <a:rPr lang="ar-EG" sz="3600" b="1" dirty="0" smtClean="0"/>
              <a:t> تلميذ يوحنا الرسول</a:t>
            </a:r>
            <a:endParaRPr lang="en-US" sz="3600"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1059</TotalTime>
  <Words>2986</Words>
  <Application>Microsoft Office PowerPoint</Application>
  <PresentationFormat>On-screen Show (4:3)</PresentationFormat>
  <Paragraphs>244</Paragraphs>
  <Slides>52</Slides>
  <Notes>22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Paper</vt:lpstr>
      <vt:lpstr>Slide 1</vt:lpstr>
      <vt:lpstr>Slide 2</vt:lpstr>
      <vt:lpstr>Slide 3</vt:lpstr>
      <vt:lpstr>Slide 4</vt:lpstr>
      <vt:lpstr>Slide 5</vt:lpstr>
      <vt:lpstr>Slide 6</vt:lpstr>
      <vt:lpstr>Slide 7</vt:lpstr>
      <vt:lpstr>نبذة تاريخية عن الأسبوع:- </vt:lpstr>
      <vt:lpstr>تحديد  ميعاد عيد القيامة</vt:lpstr>
      <vt:lpstr>اسبوع الآلآم</vt:lpstr>
      <vt:lpstr>كيف بدأ اسبوع الآلآم</vt:lpstr>
      <vt:lpstr>Slide 12</vt:lpstr>
      <vt:lpstr>لماذا اقام السيد المسيح لعازر اليوم الرابع ( السبت ) </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Jesus</cp:lastModifiedBy>
  <cp:revision>179</cp:revision>
  <dcterms:created xsi:type="dcterms:W3CDTF">2009-03-28T11:18:06Z</dcterms:created>
  <dcterms:modified xsi:type="dcterms:W3CDTF">2018-03-21T16:07:47Z</dcterms:modified>
</cp:coreProperties>
</file>